
<file path=[Content_Types].xml><?xml version="1.0" encoding="utf-8"?>
<Types xmlns="http://schemas.openxmlformats.org/package/2006/content-types">
  <Default Extension="png" ContentType="image/png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35" r:id="rId4"/>
    <p:sldMasterId id="2147483968" r:id="rId5"/>
  </p:sldMasterIdLst>
  <p:sldIdLst>
    <p:sldId id="256" r:id="rId6"/>
    <p:sldId id="257" r:id="rId7"/>
    <p:sldId id="258" r:id="rId8"/>
    <p:sldId id="259" r:id="rId9"/>
    <p:sldId id="260" r:id="rId10"/>
    <p:sldId id="263" r:id="rId11"/>
    <p:sldId id="264" r:id="rId12"/>
    <p:sldId id="261" r:id="rId13"/>
    <p:sldId id="262" r:id="rId14"/>
    <p:sldId id="266" r:id="rId15"/>
    <p:sldId id="267" r:id="rId16"/>
    <p:sldId id="268" r:id="rId17"/>
    <p:sldId id="270" r:id="rId18"/>
    <p:sldId id="271" r:id="rId19"/>
    <p:sldId id="272" r:id="rId20"/>
    <p:sldId id="273" r:id="rId21"/>
    <p:sldId id="274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8" r:id="rId34"/>
    <p:sldId id="287" r:id="rId35"/>
    <p:sldId id="289" r:id="rId36"/>
    <p:sldId id="290" r:id="rId37"/>
    <p:sldId id="275" r:id="rId38"/>
    <p:sldId id="265" r:id="rId39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10" d="100"/>
          <a:sy n="110" d="100"/>
        </p:scale>
        <p:origin x="-1644" y="-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tableStyles" Target="tableStyles.xml"/></Relationships>
</file>

<file path=ppt/media/image1.png>
</file>

<file path=ppt/media/image10.png>
</file>

<file path=ppt/media/image12.png>
</file>

<file path=ppt/media/image18.wmf>
</file>

<file path=ppt/media/image19.wmf>
</file>

<file path=ppt/media/image2.png>
</file>

<file path=ppt/media/image20.wmf>
</file>

<file path=ppt/media/image21.wmf>
</file>

<file path=ppt/media/image22.wmf>
</file>

<file path=ppt/media/image23.wmf>
</file>

<file path=ppt/media/image24.png>
</file>

<file path=ppt/media/image24.wmf>
</file>

<file path=ppt/media/image25.wm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0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 userDrawn="1"/>
        </p:nvSpPr>
        <p:spPr bwMode="auto">
          <a:xfrm>
            <a:off x="6084888" y="0"/>
            <a:ext cx="3071812" cy="6858000"/>
          </a:xfrm>
          <a:prstGeom prst="rect">
            <a:avLst/>
          </a:prstGeom>
          <a:gradFill rotWithShape="1">
            <a:gsLst>
              <a:gs pos="0">
                <a:srgbClr val="117F3B"/>
              </a:gs>
              <a:gs pos="50000">
                <a:srgbClr val="0C6A30"/>
              </a:gs>
              <a:gs pos="100000">
                <a:srgbClr val="05471E"/>
              </a:gs>
            </a:gsLst>
            <a:lin ang="18900000" scaled="1"/>
          </a:gradFill>
          <a:ln>
            <a:noFill/>
          </a:ln>
          <a:effectLst>
            <a:outerShdw blurRad="127000" dist="38100" dir="10800000" algn="r" rotWithShape="0">
              <a:srgbClr val="808080">
                <a:alpha val="2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5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5" y="0"/>
            <a:ext cx="8839200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2"/>
          <p:cNvSpPr txBox="1">
            <a:spLocks noChangeArrowheads="1"/>
          </p:cNvSpPr>
          <p:nvPr userDrawn="1"/>
        </p:nvSpPr>
        <p:spPr bwMode="auto">
          <a:xfrm>
            <a:off x="201613" y="6294438"/>
            <a:ext cx="21161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100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smtClean="0">
                <a:solidFill>
                  <a:schemeClr val="tx2"/>
                </a:solidFill>
              </a:rPr>
            </a:br>
            <a:r>
              <a:rPr lang="en-US" sz="1000" smtClean="0">
                <a:solidFill>
                  <a:schemeClr val="tx2"/>
                </a:solidFill>
              </a:rPr>
              <a:t>for the US Department of Energy</a:t>
            </a:r>
          </a:p>
        </p:txBody>
      </p:sp>
      <p:pic>
        <p:nvPicPr>
          <p:cNvPr id="7" name="Picture 14" descr="HFIR_SNS-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6324600"/>
            <a:ext cx="26098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5" descr="title page graphic_sns and compu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300" y="609600"/>
            <a:ext cx="46863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624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980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83586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5037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6084888" y="0"/>
            <a:ext cx="307181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10800000" algn="r" rotWithShape="0">
              <a:srgbClr val="808080">
                <a:alpha val="2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4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1" r="1904"/>
          <a:stretch>
            <a:fillRect/>
          </a:stretch>
        </p:blipFill>
        <p:spPr bwMode="auto">
          <a:xfrm>
            <a:off x="6084888" y="0"/>
            <a:ext cx="3071812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/>
        </p:nvCxnSpPr>
        <p:spPr>
          <a:xfrm>
            <a:off x="6084888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8713" y="6338888"/>
            <a:ext cx="1330325" cy="31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>
            <a:spLocks noChangeArrowheads="1"/>
          </p:cNvSpPr>
          <p:nvPr userDrawn="1"/>
        </p:nvSpPr>
        <p:spPr bwMode="auto">
          <a:xfrm>
            <a:off x="6084888" y="0"/>
            <a:ext cx="307181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10800000" algn="r" rotWithShape="0">
              <a:srgbClr val="808080">
                <a:alpha val="2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8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1" r="1904"/>
          <a:stretch>
            <a:fillRect/>
          </a:stretch>
        </p:blipFill>
        <p:spPr bwMode="auto">
          <a:xfrm>
            <a:off x="6084888" y="0"/>
            <a:ext cx="3071812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9" name="Straight Arrow Connector 8"/>
          <p:cNvCxnSpPr/>
          <p:nvPr userDrawn="1"/>
        </p:nvCxnSpPr>
        <p:spPr>
          <a:xfrm>
            <a:off x="6084888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8713" y="6338888"/>
            <a:ext cx="1330325" cy="31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8008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5625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59466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413"/>
            <a:ext cx="2133600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0000"/>
              </a:lnSpc>
              <a:defRPr sz="900" smtClean="0">
                <a:solidFill>
                  <a:srgbClr val="898989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6A8C0461-8612-46F5-BB72-19BB9D85412F}" type="datetime1">
              <a:rPr lang="en-US" altLang="en-US"/>
              <a:pPr>
                <a:defRPr/>
              </a:pPr>
              <a:t>12/12/2014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7338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1367185"/>
            <a:ext cx="8642640" cy="4471932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482725" indent="-222250">
              <a:buFont typeface="Arial" panose="020B0604020202020204" pitchFamily="34" charset="0"/>
              <a:buChar char="•"/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90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47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9572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97398" y="1363056"/>
            <a:ext cx="4198258" cy="4525963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8674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5948" y="1462314"/>
            <a:ext cx="419252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5948" y="2102076"/>
            <a:ext cx="419252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buFont typeface="Arial" panose="020B0604020202020204" pitchFamily="34" charset="0"/>
              <a:buChar char="•"/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476828"/>
            <a:ext cx="4194175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16590"/>
            <a:ext cx="41941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482725" indent="-222250"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846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>
            <a:spLocks noChangeArrowheads="1"/>
          </p:cNvSpPr>
          <p:nvPr userDrawn="1"/>
        </p:nvSpPr>
        <p:spPr bwMode="auto">
          <a:xfrm>
            <a:off x="6084888" y="0"/>
            <a:ext cx="307181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27000" dist="38100" dir="10800000" algn="r" rotWithShape="0">
              <a:srgbClr val="808080">
                <a:alpha val="2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4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51" r="1904"/>
          <a:stretch>
            <a:fillRect/>
          </a:stretch>
        </p:blipFill>
        <p:spPr bwMode="auto">
          <a:xfrm>
            <a:off x="6084888" y="0"/>
            <a:ext cx="3071812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" name="Straight Arrow Connector 4"/>
          <p:cNvCxnSpPr/>
          <p:nvPr userDrawn="1"/>
        </p:nvCxnSpPr>
        <p:spPr>
          <a:xfrm>
            <a:off x="6084888" y="0"/>
            <a:ext cx="0" cy="6858000"/>
          </a:xfrm>
          <a:prstGeom prst="straightConnector1">
            <a:avLst/>
          </a:prstGeom>
          <a:ln w="38100">
            <a:solidFill>
              <a:schemeClr val="tx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8713" y="6338888"/>
            <a:ext cx="1330325" cy="315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3911890" cy="1117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295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222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0655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177800"/>
            <a:ext cx="8229600" cy="48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3" name="Date Placeholder 7"/>
          <p:cNvSpPr>
            <a:spLocks noGrp="1"/>
          </p:cNvSpPr>
          <p:nvPr>
            <p:ph type="dt" sz="half" idx="10"/>
          </p:nvPr>
        </p:nvSpPr>
        <p:spPr>
          <a:xfrm>
            <a:off x="3505200" y="6602413"/>
            <a:ext cx="2133600" cy="179387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90000"/>
              </a:lnSpc>
              <a:defRPr sz="900" smtClean="0">
                <a:solidFill>
                  <a:srgbClr val="898989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>
              <a:defRPr/>
            </a:pPr>
            <a:fld id="{909D5BD7-EA3D-4BD5-8AC3-8A3E66D3BEF1}" type="datetime1">
              <a:rPr lang="en-US" altLang="en-US"/>
              <a:pPr>
                <a:defRPr/>
              </a:pPr>
              <a:t>12/12/2014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7227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6084888" y="0"/>
            <a:ext cx="3071812" cy="6858000"/>
          </a:xfrm>
          <a:prstGeom prst="rect">
            <a:avLst/>
          </a:prstGeom>
          <a:gradFill rotWithShape="1">
            <a:gsLst>
              <a:gs pos="0">
                <a:srgbClr val="117F3B"/>
              </a:gs>
              <a:gs pos="50000">
                <a:srgbClr val="0C6A30"/>
              </a:gs>
              <a:gs pos="100000">
                <a:srgbClr val="05471E"/>
              </a:gs>
            </a:gsLst>
            <a:lin ang="18900000" scaled="1"/>
          </a:gradFill>
          <a:ln>
            <a:noFill/>
          </a:ln>
          <a:effectLst>
            <a:outerShdw blurRad="127000" dist="38100" dir="10800000" algn="r" rotWithShape="0">
              <a:srgbClr val="808080">
                <a:alpha val="2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5" name="Picture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5" y="0"/>
            <a:ext cx="8839200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12"/>
          <p:cNvSpPr txBox="1">
            <a:spLocks noChangeArrowheads="1"/>
          </p:cNvSpPr>
          <p:nvPr/>
        </p:nvSpPr>
        <p:spPr bwMode="auto">
          <a:xfrm>
            <a:off x="201613" y="6294438"/>
            <a:ext cx="21161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100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smtClean="0">
                <a:solidFill>
                  <a:schemeClr val="tx2"/>
                </a:solidFill>
              </a:rPr>
            </a:br>
            <a:r>
              <a:rPr lang="en-US" sz="1000" smtClean="0">
                <a:solidFill>
                  <a:schemeClr val="tx2"/>
                </a:solidFill>
              </a:rPr>
              <a:t>for the US Department of Energy</a:t>
            </a:r>
          </a:p>
        </p:txBody>
      </p:sp>
      <p:pic>
        <p:nvPicPr>
          <p:cNvPr id="7" name="Picture 14" descr="HFIR_SNS-whit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6324600"/>
            <a:ext cx="26098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15" descr="title page graphic_sns and computin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300" y="609600"/>
            <a:ext cx="46863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>
            <a:spLocks noChangeArrowheads="1"/>
          </p:cNvSpPr>
          <p:nvPr userDrawn="1"/>
        </p:nvSpPr>
        <p:spPr bwMode="auto">
          <a:xfrm>
            <a:off x="6084888" y="0"/>
            <a:ext cx="3071812" cy="6858000"/>
          </a:xfrm>
          <a:prstGeom prst="rect">
            <a:avLst/>
          </a:prstGeom>
          <a:gradFill rotWithShape="1">
            <a:gsLst>
              <a:gs pos="0">
                <a:srgbClr val="117F3B"/>
              </a:gs>
              <a:gs pos="50000">
                <a:srgbClr val="0C6A30"/>
              </a:gs>
              <a:gs pos="100000">
                <a:srgbClr val="05471E"/>
              </a:gs>
            </a:gsLst>
            <a:lin ang="18900000" scaled="1"/>
          </a:gradFill>
          <a:ln>
            <a:noFill/>
          </a:ln>
          <a:effectLst>
            <a:outerShdw blurRad="127000" dist="38100" dir="10800000" algn="r" rotWithShape="0">
              <a:srgbClr val="808080">
                <a:alpha val="20000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eaLnBrk="0" hangingPunct="0">
              <a:defRPr/>
            </a:pPr>
            <a:endParaRPr lang="en-US" sz="1800"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10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5" y="0"/>
            <a:ext cx="8839200" cy="662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2"/>
          <p:cNvSpPr txBox="1">
            <a:spLocks noChangeArrowheads="1"/>
          </p:cNvSpPr>
          <p:nvPr userDrawn="1"/>
        </p:nvSpPr>
        <p:spPr bwMode="auto">
          <a:xfrm>
            <a:off x="201613" y="6294438"/>
            <a:ext cx="211613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1000" smtClean="0">
                <a:solidFill>
                  <a:schemeClr val="tx2"/>
                </a:solidFill>
              </a:rPr>
              <a:t>ORNL is managed by UT-Battelle </a:t>
            </a:r>
            <a:br>
              <a:rPr lang="en-US" sz="1000" smtClean="0">
                <a:solidFill>
                  <a:schemeClr val="tx2"/>
                </a:solidFill>
              </a:rPr>
            </a:br>
            <a:r>
              <a:rPr lang="en-US" sz="1000" smtClean="0">
                <a:solidFill>
                  <a:schemeClr val="tx2"/>
                </a:solidFill>
              </a:rPr>
              <a:t>for the US Department of Energy</a:t>
            </a:r>
          </a:p>
        </p:txBody>
      </p:sp>
      <p:pic>
        <p:nvPicPr>
          <p:cNvPr id="12" name="Picture 14" descr="HFIR_SNS-white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4600" y="6324600"/>
            <a:ext cx="26098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5" descr="title page graphic_sns and computing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300" y="609600"/>
            <a:ext cx="4686300" cy="472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2278" y="179737"/>
            <a:ext cx="4160172" cy="877163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2278" y="1761403"/>
            <a:ext cx="3255297" cy="757130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1188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6324600"/>
            <a:ext cx="268605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Title Placeholder 1"/>
          <p:cNvSpPr>
            <a:spLocks noGrp="1"/>
          </p:cNvSpPr>
          <p:nvPr>
            <p:ph type="title"/>
          </p:nvPr>
        </p:nvSpPr>
        <p:spPr bwMode="auto">
          <a:xfrm>
            <a:off x="203200" y="177800"/>
            <a:ext cx="8628063" cy="48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9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913" y="1446213"/>
            <a:ext cx="8642350" cy="427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auto">
          <a:xfrm flipH="1">
            <a:off x="22225" y="6513513"/>
            <a:ext cx="211138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173038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173038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173038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173038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 eaLnBrk="1" hangingPunct="1">
              <a:lnSpc>
                <a:spcPct val="90000"/>
              </a:lnSpc>
              <a:defRPr/>
            </a:pPr>
            <a:fld id="{C51D42BD-7E70-42A9-A899-BFB52E25DC1C}" type="slidenum">
              <a:rPr lang="en-US" altLang="en-US" sz="1000" smtClean="0">
                <a:solidFill>
                  <a:srgbClr val="BFBFBF"/>
                </a:solidFill>
              </a:rPr>
              <a:pPr algn="r" eaLnBrk="1" hangingPunct="1">
                <a:lnSpc>
                  <a:spcPct val="90000"/>
                </a:lnSpc>
                <a:defRPr/>
              </a:pPr>
              <a:t>‹#›</a:t>
            </a:fld>
            <a:endParaRPr lang="en-US" altLang="en-US" sz="1000" smtClean="0">
              <a:solidFill>
                <a:srgbClr val="BFBFBF"/>
              </a:solidFill>
            </a:endParaRPr>
          </a:p>
        </p:txBody>
      </p:sp>
      <p:sp>
        <p:nvSpPr>
          <p:cNvPr id="1031" name="Rectangle 256"/>
          <p:cNvSpPr txBox="1">
            <a:spLocks noChangeArrowheads="1"/>
          </p:cNvSpPr>
          <p:nvPr/>
        </p:nvSpPr>
        <p:spPr bwMode="auto">
          <a:xfrm>
            <a:off x="215900" y="6477000"/>
            <a:ext cx="2895600" cy="18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pitchFamily="34" charset="-128"/>
              </a:rPr>
              <a:t>Data treatment and measurement statistics  for </a:t>
            </a:r>
          </a:p>
          <a:p>
            <a:pPr eaLnBrk="1" hangingPunct="1">
              <a:defRPr/>
            </a:pPr>
            <a:r>
              <a:rPr lang="en-US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ea typeface="ＭＳ Ｐゴシック" pitchFamily="34" charset="-128"/>
              </a:rPr>
              <a:t>time-of-flight neutron scattering experiments</a:t>
            </a:r>
          </a:p>
          <a:p>
            <a:pPr eaLnBrk="1" hangingPunct="1">
              <a:defRPr/>
            </a:pPr>
            <a:endParaRPr lang="en-US" sz="1000" dirty="0" smtClean="0">
              <a:solidFill>
                <a:srgbClr val="BFBFB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7" r:id="rId1"/>
    <p:sldLayoutId id="2147484009" r:id="rId2"/>
    <p:sldLayoutId id="2147484010" r:id="rId3"/>
    <p:sldLayoutId id="2147484011" r:id="rId4"/>
    <p:sldLayoutId id="2147484018" r:id="rId5"/>
    <p:sldLayoutId id="2147484012" r:id="rId6"/>
    <p:sldLayoutId id="2147484019" r:id="rId7"/>
    <p:sldLayoutId id="2147484020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0" fontAlgn="base" hangingPunct="0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25475" indent="-279400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914400" indent="-230188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144588" indent="-173038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482725" indent="-222250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9" descr="HFIR_SNS.png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6324600"/>
            <a:ext cx="2686050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8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2" name="Title Placeholder 1"/>
          <p:cNvSpPr>
            <a:spLocks noGrp="1"/>
          </p:cNvSpPr>
          <p:nvPr>
            <p:ph type="title"/>
          </p:nvPr>
        </p:nvSpPr>
        <p:spPr bwMode="auto">
          <a:xfrm>
            <a:off x="203200" y="177800"/>
            <a:ext cx="8628063" cy="484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205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88913" y="1446213"/>
            <a:ext cx="8642350" cy="427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15366" name="Rectangle 6"/>
          <p:cNvSpPr>
            <a:spLocks noChangeArrowheads="1"/>
          </p:cNvSpPr>
          <p:nvPr/>
        </p:nvSpPr>
        <p:spPr bwMode="auto">
          <a:xfrm flipH="1">
            <a:off x="22225" y="6513513"/>
            <a:ext cx="211138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173038" eaLnBrk="0" hangingPunct="0"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173038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173038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173038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173038" eaLnBrk="0" fontAlgn="base" hangingPunct="0">
              <a:spcBef>
                <a:spcPct val="0"/>
              </a:spcBef>
              <a:spcAft>
                <a:spcPct val="0"/>
              </a:spcAft>
              <a:tabLst>
                <a:tab pos="230188" algn="l"/>
              </a:tabLs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r" eaLnBrk="1" hangingPunct="1">
              <a:lnSpc>
                <a:spcPct val="90000"/>
              </a:lnSpc>
              <a:defRPr/>
            </a:pPr>
            <a:fld id="{A5DB05C4-6F1C-4111-A2AE-767DFF23DC10}" type="slidenum">
              <a:rPr lang="en-US" altLang="en-US" sz="1000" smtClean="0">
                <a:solidFill>
                  <a:srgbClr val="BFBFBF"/>
                </a:solidFill>
              </a:rPr>
              <a:pPr algn="r" eaLnBrk="1" hangingPunct="1">
                <a:lnSpc>
                  <a:spcPct val="90000"/>
                </a:lnSpc>
                <a:defRPr/>
              </a:pPr>
              <a:t>‹#›</a:t>
            </a:fld>
            <a:endParaRPr lang="en-US" altLang="en-US" sz="1000" smtClean="0">
              <a:solidFill>
                <a:srgbClr val="BFBFBF"/>
              </a:solidFill>
            </a:endParaRPr>
          </a:p>
        </p:txBody>
      </p:sp>
      <p:sp>
        <p:nvSpPr>
          <p:cNvPr id="1031" name="Rectangle 256"/>
          <p:cNvSpPr txBox="1">
            <a:spLocks noChangeArrowheads="1"/>
          </p:cNvSpPr>
          <p:nvPr/>
        </p:nvSpPr>
        <p:spPr bwMode="auto">
          <a:xfrm>
            <a:off x="215900" y="6477000"/>
            <a:ext cx="2895600" cy="182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US" sz="1000" smtClean="0">
                <a:solidFill>
                  <a:srgbClr val="BFBFBF"/>
                </a:solidFill>
              </a:rPr>
              <a:t>Presentation_name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21" r:id="rId1"/>
    <p:sldLayoutId id="2147484013" r:id="rId2"/>
    <p:sldLayoutId id="2147484014" r:id="rId3"/>
    <p:sldLayoutId id="2147484015" r:id="rId4"/>
    <p:sldLayoutId id="2147484022" r:id="rId5"/>
    <p:sldLayoutId id="2147484016" r:id="rId6"/>
    <p:sldLayoutId id="2147484023" r:id="rId7"/>
    <p:sldLayoutId id="2147484024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 kern="12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chemeClr val="tx2"/>
          </a:solidFill>
          <a:latin typeface="Arial Black" pitchFamily="34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0" fontAlgn="base" hangingPunct="0">
        <a:lnSpc>
          <a:spcPct val="90000"/>
        </a:lnSpc>
        <a:spcBef>
          <a:spcPts val="1400"/>
        </a:spcBef>
        <a:spcAft>
          <a:spcPct val="0"/>
        </a:spcAft>
        <a:buClr>
          <a:schemeClr val="tx2"/>
        </a:buClr>
        <a:buFont typeface="Arial" charset="0"/>
        <a:buChar char="•"/>
        <a:defRPr sz="28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625475" indent="-279400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914400" indent="-230188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144588" indent="-173038" algn="l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–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482725" indent="-222250" algn="l" rtl="0" eaLnBrk="0" fontAlgn="base" hangingPunct="0">
        <a:lnSpc>
          <a:spcPct val="90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»"/>
        <a:defRPr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wmf"/><Relationship Id="rId2" Type="http://schemas.openxmlformats.org/officeDocument/2006/relationships/image" Target="../media/image18.w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wmf"/><Relationship Id="rId4" Type="http://schemas.openxmlformats.org/officeDocument/2006/relationships/image" Target="../media/image20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wmf"/><Relationship Id="rId2" Type="http://schemas.openxmlformats.org/officeDocument/2006/relationships/image" Target="../media/image22.w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wmf"/><Relationship Id="rId4" Type="http://schemas.openxmlformats.org/officeDocument/2006/relationships/image" Target="../media/image24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2.emf"/><Relationship Id="rId7" Type="http://schemas.openxmlformats.org/officeDocument/2006/relationships/image" Target="../media/image16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ctrTitle"/>
          </p:nvPr>
        </p:nvSpPr>
        <p:spPr>
          <a:xfrm>
            <a:off x="228600" y="228600"/>
            <a:ext cx="4903788" cy="2487613"/>
          </a:xfrm>
        </p:spPr>
        <p:txBody>
          <a:bodyPr/>
          <a:lstStyle/>
          <a:p>
            <a:pPr eaLnBrk="1" hangingPunct="1"/>
            <a:r>
              <a:rPr lang="en-US" altLang="en-US" sz="2800" smtClean="0">
                <a:ea typeface="ＭＳ Ｐゴシック" pitchFamily="34" charset="-128"/>
              </a:rPr>
              <a:t>Data treatment and measurement statistics for time-of-flight neutron scattering experiments</a:t>
            </a:r>
            <a:r>
              <a:rPr lang="en-US" altLang="en-US" smtClean="0">
                <a:ea typeface="ＭＳ Ｐゴシック" pitchFamily="34" charset="-128"/>
              </a:rPr>
              <a:t/>
            </a:r>
            <a:br>
              <a:rPr lang="en-US" altLang="en-US" smtClean="0">
                <a:ea typeface="ＭＳ Ｐゴシック" pitchFamily="34" charset="-128"/>
              </a:rPr>
            </a:br>
            <a:endParaRPr lang="en-US" altLang="en-US" smtClean="0">
              <a:ea typeface="ＭＳ Ｐゴシック" pitchFamily="34" charset="-128"/>
            </a:endParaRPr>
          </a:p>
        </p:txBody>
      </p:sp>
      <p:sp>
        <p:nvSpPr>
          <p:cNvPr id="11267" name="Subtitle 2"/>
          <p:cNvSpPr>
            <a:spLocks noGrp="1"/>
          </p:cNvSpPr>
          <p:nvPr>
            <p:ph type="subTitle" idx="1"/>
          </p:nvPr>
        </p:nvSpPr>
        <p:spPr>
          <a:xfrm>
            <a:off x="228600" y="3200400"/>
            <a:ext cx="3255963" cy="1219200"/>
          </a:xfrm>
        </p:spPr>
        <p:txBody>
          <a:bodyPr/>
          <a:lstStyle/>
          <a:p>
            <a:pPr eaLnBrk="1" hangingPunct="1"/>
            <a:r>
              <a:rPr lang="en-US" altLang="en-US" smtClean="0">
                <a:latin typeface="Arial" charset="0"/>
                <a:ea typeface="ＭＳ Ｐゴシック" pitchFamily="34" charset="-128"/>
                <a:cs typeface="Arial" charset="0"/>
              </a:rPr>
              <a:t>Andrei Savici</a:t>
            </a:r>
          </a:p>
          <a:p>
            <a:pPr eaLnBrk="1" hangingPunct="1"/>
            <a:r>
              <a:rPr lang="en-US" altLang="en-US" sz="1800" i="1" smtClean="0">
                <a:latin typeface="Arial" charset="0"/>
                <a:ea typeface="ＭＳ Ｐゴシック" pitchFamily="34" charset="-128"/>
                <a:cs typeface="Arial" charset="0"/>
              </a:rPr>
              <a:t>Neutron Data Analysis and Visualization Division</a:t>
            </a:r>
          </a:p>
          <a:p>
            <a:pPr eaLnBrk="1" hangingPunct="1"/>
            <a:endParaRPr lang="en-US" altLang="en-US" smtClean="0">
              <a:latin typeface="Arial" charset="0"/>
              <a:ea typeface="ＭＳ Ｐゴシック" pitchFamily="34" charset="-128"/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Diffuse scattering – raw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7510"/>
            <a:ext cx="9144000" cy="49129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7510"/>
            <a:ext cx="9144000" cy="49129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7510"/>
            <a:ext cx="9144000" cy="49129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97510"/>
            <a:ext cx="9144000" cy="491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7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7954"/>
          </a:xfrm>
        </p:spPr>
        <p:txBody>
          <a:bodyPr/>
          <a:lstStyle/>
          <a:p>
            <a:r>
              <a:rPr lang="en-US" dirty="0" smtClean="0"/>
              <a:t>Adding normalized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5" y="1104403"/>
            <a:ext cx="9144000" cy="491297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5" y="1104403"/>
            <a:ext cx="9144000" cy="49129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5" y="1104403"/>
            <a:ext cx="9144000" cy="491297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85" y="1104403"/>
            <a:ext cx="9144000" cy="491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469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 from TAS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adding data together we add monitors together and plot summed data divided by monitor data</a:t>
            </a:r>
          </a:p>
          <a:p>
            <a:r>
              <a:rPr lang="en-US" dirty="0"/>
              <a:t>This accounts for different integrated flux on the sample</a:t>
            </a:r>
          </a:p>
          <a:p>
            <a:r>
              <a:rPr lang="en-US" dirty="0"/>
              <a:t>The important quantity is not the neutron count, but the </a:t>
            </a:r>
            <a:r>
              <a:rPr lang="en-US" b="1" u="sng" dirty="0"/>
              <a:t>normalized neutron </a:t>
            </a:r>
            <a:r>
              <a:rPr lang="en-US" b="1" u="sng" dirty="0" smtClean="0"/>
              <a:t>count</a:t>
            </a:r>
          </a:p>
          <a:p>
            <a:r>
              <a:rPr lang="en-US" dirty="0" smtClean="0"/>
              <a:t>Order of operations is important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769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7954"/>
          </a:xfrm>
        </p:spPr>
        <p:txBody>
          <a:bodyPr/>
          <a:lstStyle/>
          <a:p>
            <a:r>
              <a:rPr lang="en-US" dirty="0"/>
              <a:t>N</a:t>
            </a:r>
            <a:r>
              <a:rPr lang="en-US" dirty="0" smtClean="0"/>
              <a:t>eutron diffraction - the correct way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2400" y="1066800"/>
                <a:ext cx="8642640" cy="4471932"/>
              </a:xfrm>
            </p:spPr>
            <p:txBody>
              <a:bodyPr/>
              <a:lstStyle/>
              <a:p>
                <a:r>
                  <a:rPr lang="en-US" dirty="0" smtClean="0"/>
                  <a:t>Need to find out the correct normalization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𝑑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𝜎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/>
                              <a:ea typeface="Cambria Math"/>
                            </a:rPr>
                            <m:t>Ω</m:t>
                          </m:r>
                        </m:den>
                      </m:f>
                      <m:r>
                        <a:rPr lang="en-US" b="0" i="0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𝑁𝑢𝑚𝑏𝑒𝑟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𝑜𝑓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𝑠𝑐𝑎𝑡𝑡𝑒𝑟𝑒𝑑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𝑛𝑒𝑢𝑡𝑟𝑜𝑛𝑠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 </m:t>
                          </m:r>
                        </m:num>
                        <m:den>
                          <m:r>
                            <a:rPr lang="en-US" b="0" i="1" smtClean="0">
                              <a:latin typeface="Cambria Math"/>
                            </a:rPr>
                            <m:t>𝐼𝑛𝑐𝑖𝑑𝑒𝑛𝑡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𝑓𝑙𝑢𝑥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 ×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b="0" i="1" smtClean="0">
                              <a:latin typeface="Cambria Math"/>
                              <a:ea typeface="Cambria Math"/>
                            </a:rPr>
                            <m:t>Ω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i="1">
                            <a:latin typeface="Cambria Math"/>
                          </a:rPr>
                          <m:t>𝑑</m:t>
                        </m:r>
                        <m:r>
                          <a:rPr lang="en-US" i="1">
                            <a:latin typeface="Cambria Math"/>
                            <a:ea typeface="Cambria Math"/>
                          </a:rPr>
                          <m:t>𝜎</m:t>
                        </m:r>
                      </m:num>
                      <m:den>
                        <m:r>
                          <a:rPr lang="en-US" i="1">
                            <a:latin typeface="Cambria Math"/>
                          </a:rPr>
                          <m:t>𝑑</m:t>
                        </m:r>
                        <m:r>
                          <m:rPr>
                            <m:sty m:val="p"/>
                          </m:rPr>
                          <a:rPr lang="el-GR" i="1">
                            <a:latin typeface="Cambria Math"/>
                            <a:ea typeface="Cambria Math"/>
                          </a:rPr>
                          <m:t>Ω</m:t>
                        </m:r>
                      </m:den>
                    </m:f>
                  </m:oMath>
                </a14:m>
                <a:r>
                  <a:rPr lang="en-US" dirty="0" smtClean="0"/>
                  <a:t> is not an additive quantity</a:t>
                </a:r>
              </a:p>
              <a:p>
                <a:r>
                  <a:rPr lang="en-US" dirty="0" smtClean="0"/>
                  <a:t>Correct way to write the above equation is</a:t>
                </a:r>
              </a:p>
              <a:p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𝑑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𝜎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latin typeface="Cambria Math"/>
                              <a:ea typeface="Cambria Math"/>
                            </a:rPr>
                            <m:t>Ω</m:t>
                          </m:r>
                        </m:den>
                      </m:f>
                      <m:r>
                        <a:rPr lang="en-US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𝑁𝑢𝑚𝑏𝑒𝑟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𝑜𝑓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𝑠𝑐𝑎𝑡𝑡𝑒𝑟𝑒𝑑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𝑛𝑒𝑢𝑡𝑟𝑜𝑛𝑠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(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𝐼𝑛𝑐𝑖𝑑𝑒𝑛𝑡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𝑓𝑙𝑢𝑥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×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𝑑</m:t>
                              </m:r>
                              <m:r>
                                <m:rPr>
                                  <m:sty m:val="p"/>
                                </m:rPr>
                                <a:rPr lang="el-GR" i="1">
                                  <a:latin typeface="Cambria Math"/>
                                  <a:ea typeface="Cambria Math"/>
                                </a:rPr>
                                <m:t>Ω</m:t>
                              </m:r>
                            </m:e>
                          </m:nary>
                          <m:r>
                            <a:rPr lang="en-US" b="0" i="1" smtClean="0">
                              <a:latin typeface="Cambria Math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1066800"/>
                <a:ext cx="8642640" cy="4471932"/>
              </a:xfrm>
              <a:blipFill rotWithShape="1">
                <a:blip r:embed="rId2"/>
                <a:stretch>
                  <a:fillRect l="-1199" t="-2316" b="-1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786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incoherent scattering (vanadium)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52400" y="838200"/>
                <a:ext cx="8642640" cy="5181600"/>
              </a:xfrm>
            </p:spPr>
            <p:txBody>
              <a:bodyPr/>
              <a:lstStyle/>
              <a:p>
                <a:r>
                  <a:rPr lang="en-US" dirty="0" smtClean="0"/>
                  <a:t>For incoherent scattering, the differential cross section is a constant</a:t>
                </a:r>
              </a:p>
              <a:p>
                <a:r>
                  <a:rPr lang="en-US" dirty="0" smtClean="0"/>
                  <a:t>With the exception of an overall factor (the total incident flux), if one measures incoherent scattering only, </a:t>
                </a:r>
                <a:r>
                  <a:rPr lang="en-US" u="sng" dirty="0" smtClean="0"/>
                  <a:t>in the same conditions as the sample</a:t>
                </a:r>
                <a:r>
                  <a:rPr lang="en-US" dirty="0" smtClean="0"/>
                  <a:t>, one finds </a:t>
                </a:r>
                <a:endParaRPr lang="en-US" dirty="0"/>
              </a:p>
              <a:p>
                <a:pPr>
                  <a:lnSpc>
                    <a:spcPct val="100000"/>
                  </a:lnSpc>
                </a:pPr>
                <a:endParaRPr lang="en-US" dirty="0" smtClean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i="1">
                              <a:latin typeface="Cambria Math"/>
                            </a:rPr>
                          </m:ctrlPr>
                        </m:naryPr>
                        <m:sub/>
                        <m:sup/>
                        <m:e>
                          <m:r>
                            <a:rPr lang="en-US" i="1">
                              <a:latin typeface="Cambria Math"/>
                            </a:rPr>
                            <m:t>(</m:t>
                          </m:r>
                          <m:r>
                            <a:rPr lang="en-US" i="1">
                              <a:latin typeface="Cambria Math"/>
                            </a:rPr>
                            <m:t>𝐼𝑛𝑐𝑖𝑑𝑒𝑛𝑡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</a:rPr>
                            <m:t>𝑓𝑙𝑢𝑥</m:t>
                          </m:r>
                          <m:r>
                            <a:rPr lang="en-US" i="1">
                              <a:latin typeface="Cambria Math"/>
                            </a:rPr>
                            <m:t> ×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latin typeface="Cambria Math"/>
                              <a:ea typeface="Cambria Math"/>
                            </a:rPr>
                            <m:t>Ω</m:t>
                          </m:r>
                        </m:e>
                      </m:nary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)=</m:t>
                      </m:r>
                      <m:r>
                        <a:rPr lang="en-US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𝑁𝑢𝑚𝑏𝑒𝑟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𝑜𝑓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𝑖𝑛𝑐𝑜h𝑒𝑟𝑒𝑛𝑡𝑙𝑦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𝑠𝑐𝑎𝑡𝑡𝑒𝑟𝑒𝑑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𝑛𝑒𝑢𝑡𝑟𝑜𝑛𝑠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 </m:t>
                              </m:r>
                            </m:e>
                          </m:nary>
                        </m:num>
                        <m:den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i="1" smtClean="0">
                                      <a:latin typeface="Cambria Math"/>
                                      <a:ea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𝑑</m:t>
                                  </m:r>
                                  <m:r>
                                    <a:rPr lang="en-US" i="1">
                                      <a:latin typeface="Cambria Math"/>
                                      <a:ea typeface="Cambria Math"/>
                                    </a:rPr>
                                    <m:t>𝜎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  <a:ea typeface="Cambria Math"/>
                                    </a:rPr>
                                    <m:t>𝑖</m:t>
                                  </m:r>
                                </m:sub>
                              </m:sSub>
                            </m:num>
                            <m:den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  <m:r>
                                <m:rPr>
                                  <m:sty m:val="p"/>
                                </m:rPr>
                                <a:rPr lang="el-GR" i="1">
                                  <a:latin typeface="Cambria Math"/>
                                  <a:ea typeface="Cambria Math"/>
                                </a:rPr>
                                <m:t>Ω</m:t>
                              </m:r>
                            </m:den>
                          </m:f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52400" y="838200"/>
                <a:ext cx="8642640" cy="5181600"/>
              </a:xfrm>
              <a:blipFill rotWithShape="1">
                <a:blip r:embed="rId2"/>
                <a:stretch>
                  <a:fillRect l="-1199" t="-2000" r="-1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5382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656" y="898022"/>
            <a:ext cx="9144000" cy="51862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656" y="898022"/>
            <a:ext cx="9144000" cy="51862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656" y="898022"/>
            <a:ext cx="9144000" cy="518627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656" y="898022"/>
            <a:ext cx="9144000" cy="51862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912" y="979986"/>
            <a:ext cx="8250865" cy="502234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98592" y="856737"/>
            <a:ext cx="76451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[H,K,-2.5]                    [H,K,-3]                     [H,K,-3.5]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898592" y="3491159"/>
            <a:ext cx="80382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[H,K,-4]                     [H,K,-4.5]                  [H,K,-5]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56843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Lorentz and spectrum corrections (II)</a:t>
            </a:r>
            <a:endParaRPr 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1" y="609600"/>
            <a:ext cx="5181600" cy="23265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2532" name="Picture 4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459145"/>
            <a:ext cx="3848100" cy="95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152401" y="2723807"/>
            <a:ext cx="5715000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Approximation of small volume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179364" y="3581400"/>
                <a:ext cx="8458200" cy="232352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en-US" dirty="0" smtClean="0">
                    <a:ea typeface="Cambria Math"/>
                  </a:rPr>
                  <a:t>Has the same wavelength and angular dependence as the Bragg peaks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smtClean="0">
                              <a:latin typeface="Cambria Math"/>
                              <a:ea typeface="Cambria Math"/>
                            </a:rPr>
                          </m:ctrlPr>
                        </m:sSupPr>
                        <m:e>
                          <m:d>
                            <m:dPr>
                              <m:begChr m:val="|"/>
                              <m:endChr m:val="|"/>
                              <m:ctrlPr>
                                <a:rPr lang="en-US" i="1">
                                  <a:latin typeface="Cambria Math"/>
                                  <a:ea typeface="Cambria Math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𝐹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(</m:t>
                              </m:r>
                              <m:r>
                                <a:rPr lang="en-US" b="1" i="1" smtClean="0">
                                  <a:latin typeface="Cambria Math"/>
                                  <a:ea typeface="Cambria Math"/>
                                </a:rPr>
                                <m:t>𝑸</m:t>
                              </m:r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)</m:t>
                              </m:r>
                            </m:e>
                          </m:d>
                        </m:e>
                        <m:sup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=</m:t>
                      </m:r>
                      <m:r>
                        <a:rPr lang="en-US" b="0" i="1" smtClean="0">
                          <a:latin typeface="Cambria Math"/>
                          <a:ea typeface="Cambria Math"/>
                        </a:rPr>
                        <m:t>𝐶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  <a:ea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𝑐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  <a:ea typeface="Cambria Math"/>
                                </a:rPr>
                                <m:t>𝑖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b="0" dirty="0" smtClean="0">
                  <a:ea typeface="Cambria Math"/>
                </a:endParaRPr>
              </a:p>
              <a:p>
                <a:pPr marL="0" indent="0">
                  <a:buNone/>
                </a:pPr>
                <a:r>
                  <a:rPr lang="en-US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C  </a:t>
                </a:r>
                <a:r>
                  <a:rPr lang="en-US" dirty="0" smtClean="0">
                    <a:ea typeface="Cambria Math" panose="02040503050406030204" pitchFamily="18" charset="0"/>
                  </a:rPr>
                  <a:t>is a constant that does not depend on wavelength, flux, detector</a:t>
                </a:r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364" y="3581400"/>
                <a:ext cx="8458200" cy="2323521"/>
              </a:xfrm>
              <a:prstGeom prst="rect">
                <a:avLst/>
              </a:prstGeom>
              <a:blipFill rotWithShape="1">
                <a:blip r:embed="rId4"/>
                <a:stretch>
                  <a:fillRect l="-1081" t="-1837" b="-49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79989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Procedure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762000"/>
            <a:ext cx="8642640" cy="5486400"/>
          </a:xfrm>
        </p:spPr>
        <p:txBody>
          <a:bodyPr/>
          <a:lstStyle/>
          <a:p>
            <a:r>
              <a:rPr lang="en-US" dirty="0" smtClean="0"/>
              <a:t>Treat data as before, but no proton charge normalization, and without Lorentz/spectrum corrections</a:t>
            </a:r>
          </a:p>
          <a:p>
            <a:r>
              <a:rPr lang="en-US" dirty="0" smtClean="0"/>
              <a:t>For each orientation/measurement create an equivalent incoherent scattering dataset</a:t>
            </a:r>
          </a:p>
          <a:p>
            <a:pPr lvl="1"/>
            <a:r>
              <a:rPr lang="en-US" dirty="0" smtClean="0"/>
              <a:t>Copy the goniometer settings</a:t>
            </a:r>
          </a:p>
          <a:p>
            <a:pPr lvl="1"/>
            <a:r>
              <a:rPr lang="en-US" dirty="0" smtClean="0"/>
              <a:t>Copy the UB</a:t>
            </a:r>
          </a:p>
          <a:p>
            <a:pPr lvl="1"/>
            <a:r>
              <a:rPr lang="en-US" dirty="0" smtClean="0"/>
              <a:t>Multiply with data proton charge</a:t>
            </a:r>
          </a:p>
          <a:p>
            <a:pPr lvl="1"/>
            <a:r>
              <a:rPr lang="en-US" dirty="0" smtClean="0"/>
              <a:t>Convert to MD</a:t>
            </a:r>
          </a:p>
          <a:p>
            <a:r>
              <a:rPr lang="en-US" dirty="0" smtClean="0"/>
              <a:t>Bin all real data and incoherent normalization data on the same MD grid</a:t>
            </a:r>
          </a:p>
          <a:p>
            <a:r>
              <a:rPr lang="en-US" dirty="0" smtClean="0"/>
              <a:t>Sum data, sum normalization, then divide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965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Memory and statistics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642640" cy="5181600"/>
          </a:xfrm>
        </p:spPr>
        <p:txBody>
          <a:bodyPr/>
          <a:lstStyle/>
          <a:p>
            <a:r>
              <a:rPr lang="en-US" dirty="0" smtClean="0"/>
              <a:t>Keeping vanadium in events is very memory intensive (24GB per rotation)</a:t>
            </a:r>
          </a:p>
          <a:p>
            <a:r>
              <a:rPr lang="en-US" dirty="0" smtClean="0"/>
              <a:t>Solution: switch to 3D histogram early (3GB – independent of number of rotations)</a:t>
            </a:r>
          </a:p>
          <a:p>
            <a:r>
              <a:rPr lang="en-US" dirty="0" smtClean="0"/>
              <a:t>Low number of detectors contributing to each HKL box means low statistics</a:t>
            </a:r>
          </a:p>
          <a:p>
            <a:r>
              <a:rPr lang="en-US" dirty="0" smtClean="0"/>
              <a:t>Solution: average all detector pixels in a bank (feasible only on histogram data)</a:t>
            </a:r>
          </a:p>
          <a:p>
            <a:r>
              <a:rPr lang="en-US" dirty="0" smtClean="0"/>
              <a:t>Slow (3-4 hours to change the bin size for the whole dataset)</a:t>
            </a:r>
          </a:p>
          <a:p>
            <a:r>
              <a:rPr lang="en-US" dirty="0" smtClean="0"/>
              <a:t>Solution: do something new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934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880369"/>
          </a:xfrm>
        </p:spPr>
        <p:txBody>
          <a:bodyPr/>
          <a:lstStyle/>
          <a:p>
            <a:r>
              <a:rPr lang="en-US" dirty="0" smtClean="0"/>
              <a:t>Next generation diffraction normalization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8744" y="1219200"/>
            <a:ext cx="8915400" cy="5000917"/>
          </a:xfrm>
        </p:spPr>
        <p:txBody>
          <a:bodyPr/>
          <a:lstStyle/>
          <a:p>
            <a:r>
              <a:rPr lang="en-US" dirty="0" smtClean="0"/>
              <a:t>For TOF diffraction, the biggest problem is calculating the incident neutron flux that contribute to each MD box</a:t>
            </a:r>
          </a:p>
          <a:p>
            <a:r>
              <a:rPr lang="en-US" dirty="0" smtClean="0"/>
              <a:t>For each detector trajectory in reciprocal space calculate the intersection with each MD box</a:t>
            </a:r>
          </a:p>
          <a:p>
            <a:r>
              <a:rPr lang="en-US" dirty="0" smtClean="0"/>
              <a:t>Integrate vanadium scattering (proportional to incident, momentum dependent flux) between the momenta corresponding to those intersections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04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>
          <a:xfrm>
            <a:off x="203200" y="177800"/>
            <a:ext cx="8636000" cy="484188"/>
          </a:xfrm>
        </p:spPr>
        <p:txBody>
          <a:bodyPr/>
          <a:lstStyle/>
          <a:p>
            <a:pPr eaLnBrk="1" hangingPunct="1"/>
            <a:r>
              <a:rPr lang="en-US" altLang="en-US" smtClean="0">
                <a:ea typeface="ＭＳ Ｐゴシック" pitchFamily="34" charset="-128"/>
              </a:rPr>
              <a:t>Outline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>
          <a:xfrm>
            <a:off x="196850" y="1366838"/>
            <a:ext cx="8642350" cy="4471987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latin typeface="Arial" charset="0"/>
                <a:ea typeface="ＭＳ Ｐゴシック" pitchFamily="34" charset="-128"/>
                <a:cs typeface="Arial" charset="0"/>
              </a:rPr>
              <a:t>Motivation</a:t>
            </a:r>
          </a:p>
          <a:p>
            <a:pPr eaLnBrk="1" hangingPunct="1"/>
            <a:r>
              <a:rPr lang="en-US" altLang="en-US" dirty="0" smtClean="0">
                <a:latin typeface="Arial" charset="0"/>
                <a:ea typeface="ＭＳ Ｐゴシック" pitchFamily="34" charset="-128"/>
                <a:cs typeface="Arial" charset="0"/>
              </a:rPr>
              <a:t>Classical single crystal diffraction data reduction</a:t>
            </a:r>
          </a:p>
          <a:p>
            <a:pPr eaLnBrk="1" hangingPunct="1"/>
            <a:r>
              <a:rPr lang="en-US" altLang="en-US" dirty="0" smtClean="0">
                <a:latin typeface="Arial" charset="0"/>
                <a:ea typeface="ＭＳ Ｐゴシック" pitchFamily="34" charset="-128"/>
                <a:cs typeface="Arial" charset="0"/>
              </a:rPr>
              <a:t>Revisit the theory for neutron diffraction</a:t>
            </a:r>
          </a:p>
          <a:p>
            <a:pPr eaLnBrk="1" hangingPunct="1"/>
            <a:r>
              <a:rPr lang="en-US" altLang="en-US" dirty="0" smtClean="0">
                <a:latin typeface="Arial" charset="0"/>
                <a:ea typeface="ＭＳ Ｐゴシック" pitchFamily="34" charset="-128"/>
                <a:cs typeface="Arial" charset="0"/>
              </a:rPr>
              <a:t>Covering reciprocal space – how to improve speed and memory usage for algorithms</a:t>
            </a:r>
          </a:p>
          <a:p>
            <a:pPr eaLnBrk="1" hangingPunct="1"/>
            <a:r>
              <a:rPr lang="en-US" altLang="en-US" dirty="0" smtClean="0">
                <a:latin typeface="Arial" charset="0"/>
                <a:ea typeface="ＭＳ Ｐゴシック" pitchFamily="34" charset="-128"/>
                <a:cs typeface="Arial" charset="0"/>
              </a:rPr>
              <a:t>Extending the formalism for neutron spectroscopy</a:t>
            </a:r>
          </a:p>
          <a:p>
            <a:pPr eaLnBrk="1" hangingPunct="1"/>
            <a:r>
              <a:rPr lang="en-US" altLang="en-US" dirty="0" smtClean="0">
                <a:latin typeface="Arial" charset="0"/>
                <a:ea typeface="ＭＳ Ｐゴシック" pitchFamily="34" charset="-128"/>
                <a:cs typeface="Arial" charset="0"/>
              </a:rPr>
              <a:t>More on measurement statistics</a:t>
            </a:r>
          </a:p>
          <a:p>
            <a:pPr eaLnBrk="1" hangingPunct="1"/>
            <a:endParaRPr lang="en-US" altLang="en-US" dirty="0" smtClean="0">
              <a:latin typeface="Arial" charset="0"/>
              <a:ea typeface="ＭＳ Ｐゴシック" pitchFamily="34" charset="-128"/>
              <a:cs typeface="Arial" charset="0"/>
            </a:endParaRPr>
          </a:p>
          <a:p>
            <a:pPr eaLnBrk="1" hangingPunct="1"/>
            <a:endParaRPr lang="en-US" altLang="en-US" dirty="0" smtClean="0">
              <a:latin typeface="Arial" charset="0"/>
              <a:ea typeface="ＭＳ Ｐゴシック" pitchFamily="34" charset="-128"/>
              <a:cs typeface="Arial" charset="0"/>
            </a:endParaRPr>
          </a:p>
          <a:p>
            <a:pPr lvl="1" eaLnBrk="1" hangingPunct="1"/>
            <a:endParaRPr lang="en-US" altLang="en-US" dirty="0" smtClean="0">
              <a:latin typeface="Arial" charset="0"/>
              <a:ea typeface="ＭＳ Ｐゴシック" pitchFamily="34" charset="-128"/>
              <a:cs typeface="Arial" charset="0"/>
            </a:endParaRPr>
          </a:p>
          <a:p>
            <a:pPr lvl="1" eaLnBrk="1" hangingPunct="1"/>
            <a:endParaRPr lang="en-US" altLang="en-US" dirty="0" smtClean="0">
              <a:latin typeface="Arial" charset="0"/>
              <a:ea typeface="ＭＳ Ｐゴシック" pitchFamily="34" charset="-128"/>
              <a:cs typeface="Arial" charset="0"/>
            </a:endParaRPr>
          </a:p>
          <a:p>
            <a:pPr lvl="1" eaLnBrk="1" hangingPunct="1"/>
            <a:endParaRPr lang="en-US" altLang="en-US" dirty="0" smtClean="0">
              <a:latin typeface="Arial" charset="0"/>
              <a:ea typeface="ＭＳ Ｐゴシック" pitchFamily="34" charset="-128"/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calculate intersections?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457200" y="838200"/>
                <a:ext cx="4497257" cy="1162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𝑠𝑖𝑛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𝜃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𝑐𝑜𝑠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𝜙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𝑘𝑠𝑖𝑛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𝜃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𝑠𝑖𝑛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𝜙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𝑘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(1−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𝑐𝑜𝑠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𝜃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)</m:t>
                              </m:r>
                            </m:e>
                          </m:eqAr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=2</m:t>
                      </m:r>
                      <m:r>
                        <a:rPr lang="en-US" b="0" i="1" smtClean="0">
                          <a:latin typeface="Cambria Math"/>
                        </a:rPr>
                        <m:t>𝜋</m:t>
                      </m:r>
                      <m:r>
                        <a:rPr lang="en-US" b="0" i="1" smtClean="0">
                          <a:latin typeface="Cambria Math"/>
                        </a:rPr>
                        <m:t>𝑅𝑈𝐵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𝐻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𝐿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838200"/>
                <a:ext cx="4497257" cy="1162498"/>
              </a:xfrm>
              <a:prstGeom prst="rect">
                <a:avLst/>
              </a:prstGeom>
              <a:blipFill rotWithShape="1">
                <a:blip r:embed="rId2"/>
                <a:stretch>
                  <a:fillRect t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48449" y="2819400"/>
                <a:ext cx="6440674" cy="116249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𝑚𝑖𝑛</m:t>
                                  </m:r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/>
                                </a:rPr>
                                <m:t>𝑠𝑖𝑛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𝜃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𝑐𝑜𝑠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𝜙</m:t>
                              </m:r>
                            </m:e>
                            <m:e>
                              <m:r>
                                <a:rPr lang="en-US" i="1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𝑚𝑖𝑛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𝑠𝑖𝑛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𝜃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𝑠𝑖𝑛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𝜙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𝑚𝑖𝑛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𝑚𝑎𝑥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/>
                                </a:rPr>
                                <m:t>(1−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𝑐𝑜𝑠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𝜃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)</m:t>
                              </m:r>
                            </m:e>
                          </m:eqAr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=2</m:t>
                      </m:r>
                      <m:r>
                        <a:rPr lang="en-US" b="0" i="1" smtClean="0">
                          <a:latin typeface="Cambria Math"/>
                        </a:rPr>
                        <m:t>𝜋</m:t>
                      </m:r>
                      <m:r>
                        <a:rPr lang="en-US" b="0" i="1" smtClean="0">
                          <a:latin typeface="Cambria Math"/>
                        </a:rPr>
                        <m:t>𝑅𝑈𝐵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𝐻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𝑚𝑖𝑛</m:t>
                                  </m:r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𝑚𝑎𝑥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𝐾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𝑚𝑖𝑛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𝑚𝑎𝑥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𝑚𝑖𝑛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𝑚𝑎𝑥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449" y="2819400"/>
                <a:ext cx="6440674" cy="1162498"/>
              </a:xfrm>
              <a:prstGeom prst="rect">
                <a:avLst/>
              </a:prstGeom>
              <a:blipFill rotWithShape="1">
                <a:blip r:embed="rId3"/>
                <a:stretch>
                  <a:fillRect t="-10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486032" y="2226034"/>
            <a:ext cx="6449202" cy="4247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dirty="0" smtClean="0"/>
              <a:t>Apply to minimum and maximum </a:t>
            </a:r>
            <a:r>
              <a:rPr lang="en-US" dirty="0" err="1" smtClean="0"/>
              <a:t>wavevectors</a:t>
            </a:r>
            <a:endParaRPr lang="en-US" dirty="0" smtClean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059" y="4495799"/>
                <a:ext cx="9193066" cy="11340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𝐻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𝐿</m:t>
                          </m:r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𝑘</m:t>
                          </m:r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/>
              </a:p>
              <a:p>
                <a:pPr algn="ctr">
                  <a:lnSpc>
                    <a:spcPct val="90000"/>
                  </a:lnSpc>
                </a:pPr>
                <a:endParaRPr lang="en-US" dirty="0" smtClean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59" y="4495799"/>
                <a:ext cx="9193066" cy="1134093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48449" y="5574715"/>
                <a:ext cx="3165034" cy="4247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:r>
                  <a:rPr lang="en-US" dirty="0" smtClean="0"/>
                  <a:t>What if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𝑚𝑎𝑥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𝐻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𝑚𝑖𝑛</m:t>
                        </m:r>
                      </m:sub>
                    </m:sSub>
                  </m:oMath>
                </a14:m>
                <a:r>
                  <a:rPr lang="en-US" dirty="0" smtClean="0"/>
                  <a:t>?</a:t>
                </a: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8449" y="5574715"/>
                <a:ext cx="3165034" cy="424732"/>
              </a:xfrm>
              <a:prstGeom prst="rect">
                <a:avLst/>
              </a:prstGeom>
              <a:blipFill rotWithShape="1">
                <a:blip r:embed="rId5"/>
                <a:stretch>
                  <a:fillRect l="-2697" t="-18571" r="-2312" b="-32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53181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integrate flux?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914400"/>
            <a:ext cx="8718840" cy="4471932"/>
          </a:xfrm>
        </p:spPr>
        <p:txBody>
          <a:bodyPr/>
          <a:lstStyle/>
          <a:p>
            <a:r>
              <a:rPr lang="en-US" dirty="0" smtClean="0"/>
              <a:t>We need to calculate the integrated flux between two wave vectors for every detector that has a trajectory passing through a particular MD box.</a:t>
            </a:r>
          </a:p>
          <a:p>
            <a:r>
              <a:rPr lang="en-US" dirty="0" smtClean="0"/>
              <a:t>For better statistics, we can group detectors that have the same energy response. </a:t>
            </a:r>
          </a:p>
          <a:p>
            <a:r>
              <a:rPr lang="en-US" dirty="0" smtClean="0"/>
              <a:t>To improve speed and memory – calculate the indefinite integral. The integral in the MD box is the difference between the values of the indefinite integral at the two intersections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43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Mantid</a:t>
            </a:r>
            <a:r>
              <a:rPr lang="en-US" dirty="0" smtClean="0"/>
              <a:t> implementation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0778" y="1295400"/>
            <a:ext cx="4223221" cy="37338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93213" y="795393"/>
            <a:ext cx="4988387" cy="4471932"/>
          </a:xfrm>
        </p:spPr>
        <p:txBody>
          <a:bodyPr/>
          <a:lstStyle/>
          <a:p>
            <a:r>
              <a:rPr lang="en-US" dirty="0" err="1" smtClean="0"/>
              <a:t>MDNormSCD</a:t>
            </a:r>
            <a:endParaRPr lang="en-US" dirty="0" smtClean="0"/>
          </a:p>
          <a:p>
            <a:pPr lvl="1"/>
            <a:r>
              <a:rPr lang="en-US" dirty="0" smtClean="0"/>
              <a:t>Input </a:t>
            </a:r>
            <a:r>
              <a:rPr lang="en-US" dirty="0" err="1" smtClean="0"/>
              <a:t>MDEvent</a:t>
            </a:r>
            <a:r>
              <a:rPr lang="en-US" dirty="0" smtClean="0"/>
              <a:t> workspace</a:t>
            </a:r>
          </a:p>
          <a:p>
            <a:pPr lvl="1"/>
            <a:r>
              <a:rPr lang="en-US" dirty="0" smtClean="0"/>
              <a:t>Binning along different axes</a:t>
            </a:r>
          </a:p>
          <a:p>
            <a:pPr lvl="1"/>
            <a:r>
              <a:rPr lang="en-US" dirty="0" smtClean="0"/>
              <a:t>A workspace containing flux</a:t>
            </a:r>
          </a:p>
          <a:p>
            <a:pPr lvl="1"/>
            <a:r>
              <a:rPr lang="en-US" dirty="0" smtClean="0"/>
              <a:t>A workspace containing solid angle/efficiency</a:t>
            </a:r>
          </a:p>
          <a:p>
            <a:pPr lvl="1"/>
            <a:r>
              <a:rPr lang="en-US" dirty="0" smtClean="0"/>
              <a:t>Output workspace contains data</a:t>
            </a:r>
          </a:p>
          <a:p>
            <a:pPr lvl="1"/>
            <a:r>
              <a:rPr lang="en-US" dirty="0" smtClean="0"/>
              <a:t>Output normalization workspace is the statistical weight</a:t>
            </a:r>
          </a:p>
          <a:p>
            <a:r>
              <a:rPr lang="en-US" dirty="0" smtClean="0"/>
              <a:t>Add output data, add normalizations, then divide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20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Mantid</a:t>
            </a:r>
            <a:r>
              <a:rPr lang="en-US" dirty="0" smtClean="0"/>
              <a:t> implementation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96560" y="838200"/>
                <a:ext cx="8642640" cy="5000917"/>
              </a:xfrm>
            </p:spPr>
            <p:txBody>
              <a:bodyPr/>
              <a:lstStyle/>
              <a:p>
                <a:r>
                  <a:rPr lang="en-US" dirty="0" smtClean="0"/>
                  <a:t>How to create the flux and solid angle workspace?</a:t>
                </a:r>
              </a:p>
              <a:p>
                <a:pPr lvl="1"/>
                <a:r>
                  <a:rPr lang="en-US" dirty="0" smtClean="0"/>
                  <a:t>Start from raw vanadium, convert to momentum, and crop all spectra to the same values (crop them to the same limits as the data)</a:t>
                </a:r>
              </a:p>
              <a:p>
                <a:pPr lvl="1"/>
                <a:r>
                  <a:rPr lang="en-US" dirty="0" smtClean="0"/>
                  <a:t>If you bin with a single large step between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𝑚𝑖𝑛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/>
                          </a:rPr>
                          <m:t>𝑘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𝑚𝑎𝑥</m:t>
                        </m:r>
                      </m:sub>
                    </m:sSub>
                  </m:oMath>
                </a14:m>
                <a:r>
                  <a:rPr lang="en-US" dirty="0" smtClean="0"/>
                  <a:t> you obtain the solid angle workspace</a:t>
                </a:r>
              </a:p>
              <a:p>
                <a:pPr lvl="1"/>
                <a:r>
                  <a:rPr lang="en-US" dirty="0" smtClean="0"/>
                  <a:t>Group together all detectors that have the same energy response (by bank on TOPAZ, all instrument on CORELLI)</a:t>
                </a:r>
              </a:p>
              <a:p>
                <a:pPr lvl="1"/>
                <a:r>
                  <a:rPr lang="en-US" dirty="0" smtClean="0"/>
                  <a:t>Apply the </a:t>
                </a:r>
                <a:r>
                  <a:rPr lang="en-US" dirty="0" err="1" smtClean="0"/>
                  <a:t>IntegrateFlux</a:t>
                </a:r>
                <a:r>
                  <a:rPr lang="en-US" dirty="0" smtClean="0"/>
                  <a:t> algorithm to obtain the flux workspace</a:t>
                </a:r>
              </a:p>
              <a:p>
                <a:pPr lvl="1"/>
                <a:r>
                  <a:rPr lang="en-US" dirty="0" smtClean="0"/>
                  <a:t>Save them for later use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6560" y="838200"/>
                <a:ext cx="8642640" cy="5000917"/>
              </a:xfrm>
              <a:blipFill rotWithShape="1">
                <a:blip r:embed="rId2"/>
                <a:stretch>
                  <a:fillRect l="-1199" t="-2073" r="-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32557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Mantid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685800"/>
            <a:ext cx="8642640" cy="5638800"/>
          </a:xfrm>
        </p:spPr>
        <p:txBody>
          <a:bodyPr/>
          <a:lstStyle/>
          <a:p>
            <a:r>
              <a:rPr lang="en-US" dirty="0" smtClean="0"/>
              <a:t>What is the performance of this procedure?</a:t>
            </a:r>
          </a:p>
          <a:p>
            <a:pPr lvl="1"/>
            <a:r>
              <a:rPr lang="en-US" dirty="0" smtClean="0"/>
              <a:t>Speed – 10-20 seconds to calculate normalization for each orientation</a:t>
            </a:r>
          </a:p>
          <a:p>
            <a:pPr lvl="1"/>
            <a:r>
              <a:rPr lang="en-US" dirty="0" smtClean="0"/>
              <a:t>Memory – solid angle and flux workspaces are on the order of 10-20 MB. If your MD event workspace for data fits in half of the memory of your computer, you can probably do it on your laptop</a:t>
            </a:r>
          </a:p>
          <a:p>
            <a:r>
              <a:rPr lang="en-US" dirty="0" smtClean="0"/>
              <a:t>Reuse workspaces – processing vanadium is slow and memory intensive. Do it on analysis.sns.gov or on the instrument computers and save the results. Save the MD event workspaces of the data</a:t>
            </a:r>
          </a:p>
          <a:p>
            <a:r>
              <a:rPr lang="en-US" dirty="0" smtClean="0"/>
              <a:t>If possible use </a:t>
            </a:r>
            <a:r>
              <a:rPr lang="en-US" dirty="0" err="1" smtClean="0"/>
              <a:t>autoreduction</a:t>
            </a:r>
            <a:r>
              <a:rPr lang="en-US" dirty="0" smtClean="0"/>
              <a:t> scripts to process your data, so all you need to do after that is normalize, add and divide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67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crystal </a:t>
            </a:r>
            <a:r>
              <a:rPr lang="en-US" dirty="0" smtClean="0"/>
              <a:t>inelastic </a:t>
            </a:r>
            <a:r>
              <a:rPr lang="en-US" dirty="0"/>
              <a:t>data reduction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/>
              <p:cNvSpPr txBox="1">
                <a:spLocks/>
              </p:cNvSpPr>
              <p:nvPr/>
            </p:nvSpPr>
            <p:spPr bwMode="auto">
              <a:xfrm>
                <a:off x="243371" y="914400"/>
                <a:ext cx="8642640" cy="419541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230188" indent="-230188" algn="l" rtl="0" eaLnBrk="0" fontAlgn="base" hangingPunct="0">
                  <a:lnSpc>
                    <a:spcPct val="90000"/>
                  </a:lnSpc>
                  <a:spcBef>
                    <a:spcPts val="1400"/>
                  </a:spcBef>
                  <a:spcAft>
                    <a:spcPct val="0"/>
                  </a:spcAft>
                  <a:buClr>
                    <a:schemeClr val="tx2"/>
                  </a:buClr>
                  <a:buFont typeface="Arial" charset="0"/>
                  <a:buChar char="•"/>
                  <a:defRPr sz="2800" kern="12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charset="0"/>
                    <a:cs typeface="Arial" panose="020B0604020202020204" pitchFamily="34" charset="0"/>
                  </a:defRPr>
                </a:lvl1pPr>
                <a:lvl2pPr marL="625475" indent="-279400" algn="l" rtl="0" eaLnBrk="0" fontAlgn="base" hangingPunct="0">
                  <a:lnSpc>
                    <a:spcPct val="90000"/>
                  </a:lnSpc>
                  <a:spcBef>
                    <a:spcPts val="800"/>
                  </a:spcBef>
                  <a:spcAft>
                    <a:spcPct val="0"/>
                  </a:spcAft>
                  <a:buClr>
                    <a:schemeClr val="tx2"/>
                  </a:buClr>
                  <a:buFont typeface="Arial" charset="0"/>
                  <a:buChar char="–"/>
                  <a:defRPr sz="2400" kern="12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charset="0"/>
                    <a:cs typeface="Arial" panose="020B0604020202020204" pitchFamily="34" charset="0"/>
                  </a:defRPr>
                </a:lvl2pPr>
                <a:lvl3pPr marL="914400" indent="-230188" algn="l" rtl="0" eaLnBrk="0" fontAlgn="base" hangingPunct="0">
                  <a:lnSpc>
                    <a:spcPct val="90000"/>
                  </a:lnSpc>
                  <a:spcBef>
                    <a:spcPts val="800"/>
                  </a:spcBef>
                  <a:spcAft>
                    <a:spcPct val="0"/>
                  </a:spcAft>
                  <a:buClr>
                    <a:schemeClr val="tx2"/>
                  </a:buClr>
                  <a:buFont typeface="Arial" charset="0"/>
                  <a:buChar char="•"/>
                  <a:defRPr sz="2000" kern="12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charset="0"/>
                    <a:cs typeface="Arial" panose="020B0604020202020204" pitchFamily="34" charset="0"/>
                  </a:defRPr>
                </a:lvl3pPr>
                <a:lvl4pPr marL="1144588" indent="-173038" algn="l" rtl="0" eaLnBrk="0" fontAlgn="base" hangingPunct="0">
                  <a:lnSpc>
                    <a:spcPct val="90000"/>
                  </a:lnSpc>
                  <a:spcBef>
                    <a:spcPts val="800"/>
                  </a:spcBef>
                  <a:spcAft>
                    <a:spcPct val="0"/>
                  </a:spcAft>
                  <a:buClr>
                    <a:schemeClr val="tx2"/>
                  </a:buClr>
                  <a:buFont typeface="Arial" charset="0"/>
                  <a:buChar char="–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charset="0"/>
                    <a:cs typeface="Arial" panose="020B0604020202020204" pitchFamily="34" charset="0"/>
                  </a:defRPr>
                </a:lvl4pPr>
                <a:lvl5pPr marL="1482725" indent="-222250" algn="l" rtl="0" eaLnBrk="0" fontAlgn="base" hangingPunct="0">
                  <a:lnSpc>
                    <a:spcPct val="90000"/>
                  </a:lnSpc>
                  <a:spcBef>
                    <a:spcPts val="600"/>
                  </a:spcBef>
                  <a:spcAft>
                    <a:spcPct val="0"/>
                  </a:spcAft>
                  <a:buClr>
                    <a:schemeClr val="tx2"/>
                  </a:buClr>
                  <a:buFont typeface="Arial" panose="020B0604020202020204" pitchFamily="34" charset="0"/>
                  <a:buChar char="•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ＭＳ Ｐゴシック" charset="0"/>
                    <a:cs typeface="Arial" panose="020B0604020202020204" pitchFamily="34" charset="0"/>
                  </a:defRPr>
                </a:lvl5pPr>
                <a:lvl6pPr marL="25146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 smtClean="0"/>
                  <a:t>How does the inelastic people keep track of the normalization?</a:t>
                </a:r>
              </a:p>
              <a:p>
                <a:r>
                  <a:rPr lang="en-US" dirty="0" smtClean="0"/>
                  <a:t>Currently starting from histogram spectra in energy</a:t>
                </a:r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pPr marL="0" indent="0">
                  <a:buNone/>
                </a:pPr>
                <a:endParaRPr lang="en-US" dirty="0" smtClean="0"/>
              </a:p>
              <a:p>
                <a:r>
                  <a:rPr lang="en-US" dirty="0" smtClean="0"/>
                  <a:t>For direct geometry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sSupPr>
                          <m:e>
                            <m:r>
                              <a:rPr lang="en-US" i="1" smtClean="0">
                                <a:latin typeface="Cambria Math"/>
                              </a:rPr>
                              <m:t>𝑑</m:t>
                            </m:r>
                          </m:e>
                          <m:sup>
                            <m:r>
                              <a:rPr lang="en-US" i="1" smtClean="0">
                                <a:latin typeface="Cambria Math"/>
                              </a:rPr>
                              <m:t>2</m:t>
                            </m:r>
                          </m:sup>
                        </m:sSup>
                        <m:r>
                          <a:rPr lang="en-US" i="1" smtClean="0">
                            <a:latin typeface="Cambria Math"/>
                            <a:ea typeface="Cambria Math"/>
                          </a:rPr>
                          <m:t>𝜎</m:t>
                        </m:r>
                      </m:num>
                      <m:den>
                        <m:r>
                          <a:rPr lang="en-US" i="1" smtClean="0">
                            <a:latin typeface="Cambria Math"/>
                          </a:rPr>
                          <m:t>𝑑𝐸𝑑</m:t>
                        </m:r>
                        <m:r>
                          <m:rPr>
                            <m:sty m:val="p"/>
                          </m:rPr>
                          <a:rPr lang="el-GR" i="1" smtClean="0">
                            <a:latin typeface="Cambria Math"/>
                            <a:ea typeface="Cambria Math"/>
                          </a:rPr>
                          <m:t>Ω</m:t>
                        </m:r>
                      </m:den>
                    </m:f>
                    <m:r>
                      <a:rPr lang="en-US" i="1" smtClean="0">
                        <a:latin typeface="Cambria Math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i="1">
                                <a:latin typeface="Cambria Math"/>
                              </a:rPr>
                              <m:t>𝑁</m:t>
                            </m:r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i="1">
                                <a:latin typeface="Cambria Math"/>
                              </a:rPr>
                              <m:t>𝑑𝐸𝑑</m:t>
                            </m:r>
                            <m:r>
                              <m:rPr>
                                <m:sty m:val="p"/>
                              </m:rPr>
                              <a:rPr lang="el-GR" i="1">
                                <a:latin typeface="Cambria Math"/>
                                <a:ea typeface="Cambria Math"/>
                              </a:rPr>
                              <m:t>Ω</m:t>
                            </m:r>
                            <m:r>
                              <a:rPr lang="en-US" i="1">
                                <a:latin typeface="Cambria Math"/>
                                <a:ea typeface="Cambria Math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l-GR" i="1">
                                <a:latin typeface="Cambria Math"/>
                                <a:ea typeface="Cambria Math"/>
                              </a:rPr>
                              <m:t>Φ</m:t>
                            </m:r>
                          </m:e>
                        </m:nary>
                      </m:den>
                    </m:f>
                    <m:r>
                      <a:rPr lang="en-US" i="1" smtClean="0">
                        <a:latin typeface="Cambria Math"/>
                        <a:ea typeface="Cambria Math"/>
                      </a:rPr>
                      <m:t>∝</m:t>
                    </m:r>
                    <m:f>
                      <m:fPr>
                        <m:ctrlPr>
                          <a:rPr lang="en-US" i="1" smtClean="0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i="1">
                                <a:latin typeface="Cambria Math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i="1">
                                <a:latin typeface="Cambria Math"/>
                              </a:rPr>
                              <m:t>𝑁</m:t>
                            </m:r>
                          </m:e>
                        </m:nary>
                      </m:num>
                      <m:den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en-US" i="1" smtClean="0">
                                <a:latin typeface="Cambria Math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lang="en-US" i="1" smtClean="0">
                                <a:latin typeface="Cambria Math"/>
                              </a:rPr>
                              <m:t>1</m:t>
                            </m:r>
                          </m:e>
                        </m:nary>
                      </m:den>
                    </m:f>
                  </m:oMath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43371" y="914400"/>
                <a:ext cx="8642640" cy="4195415"/>
              </a:xfrm>
              <a:prstGeom prst="rect">
                <a:avLst/>
              </a:prstGeom>
              <a:blipFill rotWithShape="1">
                <a:blip r:embed="rId2"/>
                <a:stretch>
                  <a:fillRect l="-1269" t="-2471" b="-2136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Content Placeholder 5"/>
          <p:cNvPicPr>
            <a:picLocks noGrp="1"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828800" y="2359157"/>
            <a:ext cx="4890058" cy="275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83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with the current software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 all detectors have the same solid angle</a:t>
            </a:r>
          </a:p>
          <a:p>
            <a:r>
              <a:rPr lang="en-US" dirty="0"/>
              <a:t>Assume all configurations have the same flux</a:t>
            </a:r>
          </a:p>
          <a:p>
            <a:r>
              <a:rPr lang="en-US" dirty="0"/>
              <a:t>Relies on energy bins being small</a:t>
            </a:r>
          </a:p>
          <a:p>
            <a:r>
              <a:rPr lang="en-US" dirty="0"/>
              <a:t>Many (most) of those bins are empty. They are just used to see where measurements were </a:t>
            </a:r>
            <a:r>
              <a:rPr lang="en-US" dirty="0" smtClean="0"/>
              <a:t>performed (very memory intensive)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94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7954"/>
          </a:xfrm>
        </p:spPr>
        <p:txBody>
          <a:bodyPr/>
          <a:lstStyle/>
          <a:p>
            <a:r>
              <a:rPr lang="en-US" dirty="0"/>
              <a:t>Next generation </a:t>
            </a:r>
            <a:r>
              <a:rPr lang="en-US" dirty="0" smtClean="0"/>
              <a:t>inelastic </a:t>
            </a:r>
            <a:r>
              <a:rPr lang="en-US" dirty="0"/>
              <a:t>normalization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828800"/>
            <a:ext cx="8642640" cy="4471932"/>
          </a:xfrm>
        </p:spPr>
        <p:txBody>
          <a:bodyPr/>
          <a:lstStyle/>
          <a:p>
            <a:r>
              <a:rPr lang="en-US" i="1" dirty="0" err="1" smtClean="0">
                <a:latin typeface="Cambria Math" panose="02040503050406030204" pitchFamily="18" charset="0"/>
                <a:ea typeface="Cambria Math" panose="02040503050406030204" pitchFamily="18" charset="0"/>
              </a:rPr>
              <a:t>dE</a:t>
            </a:r>
            <a:r>
              <a:rPr lang="en-US" i="1" dirty="0" smtClean="0">
                <a:latin typeface="Cambria Math" panose="02040503050406030204" pitchFamily="18" charset="0"/>
                <a:ea typeface="Cambria Math" panose="02040503050406030204" pitchFamily="18" charset="0"/>
              </a:rPr>
              <a:t>  </a:t>
            </a:r>
            <a:r>
              <a:rPr lang="en-US" dirty="0" smtClean="0">
                <a:ea typeface="Cambria Math" panose="02040503050406030204" pitchFamily="18" charset="0"/>
              </a:rPr>
              <a:t>is the length of a detector trajectory in a MD box along energy transfer </a:t>
            </a:r>
          </a:p>
          <a:p>
            <a:r>
              <a:rPr lang="en-US" dirty="0" smtClean="0"/>
              <a:t>Trajectory is dependent on both incident and scattered momentum</a:t>
            </a:r>
          </a:p>
          <a:p>
            <a:r>
              <a:rPr lang="en-US" dirty="0" smtClean="0"/>
              <a:t>For direct geometry the incident flux is just a number</a:t>
            </a:r>
          </a:p>
          <a:p>
            <a:r>
              <a:rPr lang="en-US" dirty="0" smtClean="0"/>
              <a:t>For indirect geometry the incident flux calculation is similar to the diffraction case 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228600" y="838200"/>
                <a:ext cx="7772400" cy="89819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US" i="1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𝜎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latin typeface="Cambria Math"/>
                              <a:ea typeface="Cambria Math"/>
                            </a:rPr>
                            <m:t>Ω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𝑑𝐸</m:t>
                          </m:r>
                        </m:den>
                      </m:f>
                      <m:r>
                        <a:rPr lang="en-US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𝑁𝑢𝑚𝑏𝑒𝑟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𝑜𝑓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𝑠𝑐𝑎𝑡𝑡𝑒𝑟𝑒𝑑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𝑛𝑒𝑢𝑡𝑟𝑜𝑛𝑠</m:t>
                              </m:r>
                            </m:e>
                          </m:nary>
                        </m:num>
                        <m:den>
                          <m:nary>
                            <m:naryPr>
                              <m:chr m:val="∑"/>
                              <m:subHide m:val="on"/>
                              <m:supHide m:val="on"/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naryPr>
                            <m:sub/>
                            <m:sup/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𝐼𝑛𝑐𝑖𝑑𝑒𝑛𝑡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𝑓𝑙𝑢𝑥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 ×</m:t>
                              </m:r>
                              <m:r>
                                <a:rPr lang="en-US" i="1">
                                  <a:latin typeface="Cambria Math"/>
                                  <a:ea typeface="Cambria Math"/>
                                </a:rPr>
                                <m:t>𝑑</m:t>
                              </m:r>
                              <m:r>
                                <m:rPr>
                                  <m:sty m:val="p"/>
                                </m:rPr>
                                <a:rPr lang="el-GR" i="1">
                                  <a:latin typeface="Cambria Math"/>
                                  <a:ea typeface="Cambria Math"/>
                                </a:rPr>
                                <m:t>Ω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×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𝑑𝐸</m:t>
                              </m:r>
                            </m:e>
                          </m:nary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838200"/>
                <a:ext cx="7772400" cy="898195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87534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Calculating intersections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958615"/>
            <a:ext cx="8642640" cy="4471932"/>
          </a:xfrm>
        </p:spPr>
        <p:txBody>
          <a:bodyPr/>
          <a:lstStyle/>
          <a:p>
            <a:r>
              <a:rPr lang="en-US" dirty="0" smtClean="0"/>
              <a:t>For direct geometry incident momentum is fixed – trajectories are linear in scattered momentum</a:t>
            </a:r>
          </a:p>
          <a:p>
            <a:r>
              <a:rPr lang="en-US" dirty="0" smtClean="0"/>
              <a:t>For indirect geometry final momentum is fixed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299926" y="762000"/>
                <a:ext cx="4507003" cy="11793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𝑓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/>
                                </a:rPr>
                                <m:t>𝑠𝑖𝑛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𝜃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𝑐𝑜𝑠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𝜙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𝑓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/>
                                </a:rPr>
                                <m:t>𝑠𝑖𝑛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𝜃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𝑠𝑖𝑛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𝜙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𝑘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/>
                                    </a:rPr>
                                    <m:t>𝑓</m:t>
                                  </m:r>
                                </m:sub>
                              </m:sSub>
                              <m:r>
                                <a:rPr lang="en-US" b="0" i="1" smtClean="0">
                                  <a:latin typeface="Cambria Math"/>
                                </a:rPr>
                                <m:t>𝑐𝑜𝑠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𝜃</m:t>
                              </m:r>
                            </m:e>
                          </m:eqArr>
                        </m:e>
                      </m:d>
                      <m:r>
                        <a:rPr lang="en-US" b="0" i="1" smtClean="0">
                          <a:latin typeface="Cambria Math"/>
                        </a:rPr>
                        <m:t>=2</m:t>
                      </m:r>
                      <m:r>
                        <a:rPr lang="en-US" b="0" i="1" smtClean="0">
                          <a:latin typeface="Cambria Math"/>
                        </a:rPr>
                        <m:t>𝜋</m:t>
                      </m:r>
                      <m:r>
                        <a:rPr lang="en-US" b="0" i="1" smtClean="0">
                          <a:latin typeface="Cambria Math"/>
                        </a:rPr>
                        <m:t>𝑅𝑈𝐵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𝐻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𝐿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9926" y="762000"/>
                <a:ext cx="4507003" cy="1179362"/>
              </a:xfrm>
              <a:prstGeom prst="rect">
                <a:avLst/>
              </a:prstGeom>
              <a:blipFill rotWithShape="1">
                <a:blip r:embed="rId2"/>
                <a:stretch>
                  <a:fillRect t="-5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-13123" y="3505200"/>
                <a:ext cx="9193066" cy="20474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9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𝐻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𝐻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𝐾</m:t>
                          </m:r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𝐾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/>
                            </a:rPr>
                            <m:t>𝐿</m:t>
                          </m:r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den>
                      </m:f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𝑓</m:t>
                              </m:r>
                            </m:sub>
                          </m:sSub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𝑓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𝑚𝑖𝑛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𝑓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 </m:t>
                              </m:r>
                              <m:r>
                                <a:rPr lang="en-US" i="1">
                                  <a:latin typeface="Cambria Math"/>
                                </a:rPr>
                                <m:t>𝑚𝑎𝑥</m:t>
                              </m:r>
                            </m:sub>
                          </m:sSub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/>
                                </a:rPr>
                                <m:t>𝑘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/>
                                </a:rPr>
                                <m:t>𝑖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/>
                                </a:rPr>
                                <m:t>𝑓𝑚𝑖𝑛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b="0" dirty="0" smtClean="0"/>
              </a:p>
              <a:p>
                <a:pPr algn="ctr">
                  <a:lnSpc>
                    <a:spcPct val="90000"/>
                  </a:lnSpc>
                </a:pPr>
                <a:endParaRPr lang="en-US" dirty="0"/>
              </a:p>
              <a:p>
                <a:pPr algn="ctr">
                  <a:lnSpc>
                    <a:spcPct val="9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ad>
                            <m:radPr>
                              <m:degHide m:val="on"/>
                              <m:ctrlPr>
                                <a:rPr lang="en-US" i="1" smtClean="0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𝑓</m:t>
                                  </m:r>
                                </m:sub>
                              </m:sSub>
                            </m:e>
                          </m:rad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rad>
                            <m:radPr>
                              <m:degHide m:val="on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𝑓𝑚𝑖𝑛</m:t>
                                  </m:r>
                                </m:sub>
                              </m:sSub>
                            </m:e>
                          </m:rad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𝑓𝑚𝑎𝑥</m:t>
                                  </m:r>
                                </m:sub>
                              </m:sSub>
                            </m:e>
                          </m:rad>
                          <m:r>
                            <a:rPr lang="en-US" i="1">
                              <a:latin typeface="Cambria Math"/>
                            </a:rPr>
                            <m:t>−</m:t>
                          </m:r>
                          <m:rad>
                            <m:radPr>
                              <m:degHide m:val="on"/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radPr>
                            <m:deg/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𝐸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𝑓𝑚𝑖𝑛</m:t>
                                  </m:r>
                                </m:sub>
                              </m:sSub>
                            </m:e>
                          </m:rad>
                        </m:den>
                      </m:f>
                    </m:oMath>
                  </m:oMathPara>
                </a14:m>
                <a:endParaRPr lang="en-US" dirty="0" smtClean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3123" y="3505200"/>
                <a:ext cx="9193066" cy="2047484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7432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intersections for planning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5562600" cy="5486400"/>
          </a:xfrm>
        </p:spPr>
        <p:txBody>
          <a:bodyPr/>
          <a:lstStyle/>
          <a:p>
            <a:r>
              <a:rPr lang="en-US" dirty="0"/>
              <a:t>Future planning tools based on </a:t>
            </a:r>
            <a:r>
              <a:rPr lang="en-US" dirty="0" err="1" smtClean="0"/>
              <a:t>CalculateCoverageDGS</a:t>
            </a:r>
            <a:endParaRPr lang="en-US" dirty="0" smtClean="0"/>
          </a:p>
          <a:p>
            <a:r>
              <a:rPr lang="en-US" dirty="0" smtClean="0"/>
              <a:t>Input workspace contains instrument description, </a:t>
            </a:r>
            <a:r>
              <a:rPr lang="en-US" dirty="0" err="1" smtClean="0"/>
              <a:t>Ei</a:t>
            </a:r>
            <a:r>
              <a:rPr lang="en-US" dirty="0" smtClean="0"/>
              <a:t>, goniometer, and UB matrix</a:t>
            </a:r>
          </a:p>
          <a:p>
            <a:r>
              <a:rPr lang="en-US" dirty="0" smtClean="0"/>
              <a:t>Choose basis (HH0, -HH0, 00L)</a:t>
            </a:r>
          </a:p>
          <a:p>
            <a:r>
              <a:rPr lang="en-US" dirty="0" smtClean="0"/>
              <a:t>Select minimum, maximum, and step</a:t>
            </a:r>
          </a:p>
          <a:p>
            <a:r>
              <a:rPr lang="en-US" dirty="0" smtClean="0"/>
              <a:t>Outputs 1 where trajectories intersect boxes</a:t>
            </a:r>
          </a:p>
          <a:p>
            <a:r>
              <a:rPr lang="en-US" dirty="0" smtClean="0"/>
              <a:t>Add multiple orientations or geometries with </a:t>
            </a:r>
            <a:r>
              <a:rPr lang="en-US" dirty="0" err="1" smtClean="0"/>
              <a:t>OrMD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762000"/>
            <a:ext cx="2971799" cy="2519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600" y="3810000"/>
            <a:ext cx="3422962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518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203200" y="177800"/>
            <a:ext cx="8636000" cy="484188"/>
          </a:xfrm>
        </p:spPr>
        <p:txBody>
          <a:bodyPr/>
          <a:lstStyle/>
          <a:p>
            <a:r>
              <a:rPr lang="en-US" altLang="en-US" smtClean="0">
                <a:ea typeface="ＭＳ Ｐゴシック" pitchFamily="34" charset="-128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850" y="1366838"/>
            <a:ext cx="8642350" cy="4471987"/>
          </a:xfrm>
        </p:spPr>
        <p:txBody>
          <a:bodyPr/>
          <a:lstStyle/>
          <a:p>
            <a:pPr>
              <a:buFont typeface="Arial" pitchFamily="34" charset="0"/>
              <a:buChar char="•"/>
              <a:defRPr/>
            </a:pPr>
            <a:r>
              <a:rPr lang="en-US" dirty="0" smtClean="0"/>
              <a:t>What we measure is important, but we can make sense of it only if we know </a:t>
            </a:r>
            <a:r>
              <a:rPr lang="en-US" b="1" i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</a:t>
            </a:r>
            <a:r>
              <a:rPr lang="en-US" dirty="0" smtClean="0"/>
              <a:t> we measure it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dirty="0" smtClean="0"/>
              <a:t>By knowing HOW we measure things we can:</a:t>
            </a:r>
          </a:p>
          <a:p>
            <a:pPr lvl="1">
              <a:buFont typeface="Arial" pitchFamily="34" charset="0"/>
              <a:buChar char="–"/>
              <a:defRPr/>
            </a:pPr>
            <a:r>
              <a:rPr lang="en-US" dirty="0"/>
              <a:t>C</a:t>
            </a:r>
            <a:r>
              <a:rPr lang="en-US" dirty="0" smtClean="0"/>
              <a:t>alculate the statistical significance of the measurements </a:t>
            </a:r>
          </a:p>
          <a:p>
            <a:pPr lvl="1">
              <a:buFont typeface="Arial" pitchFamily="34" charset="0"/>
              <a:buChar char="–"/>
              <a:defRPr/>
            </a:pPr>
            <a:r>
              <a:rPr lang="en-US" dirty="0" smtClean="0"/>
              <a:t>Design algorithms and procedures to reduce, visualize, and analyze neutron scattering data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Mantid</a:t>
            </a:r>
            <a:r>
              <a:rPr lang="en-US" dirty="0" smtClean="0"/>
              <a:t>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762000"/>
            <a:ext cx="8686800" cy="5257800"/>
          </a:xfrm>
        </p:spPr>
        <p:txBody>
          <a:bodyPr/>
          <a:lstStyle/>
          <a:p>
            <a:r>
              <a:rPr lang="en-US" dirty="0" err="1" smtClean="0"/>
              <a:t>MDNormDirectSC</a:t>
            </a:r>
            <a:endParaRPr lang="en-US" dirty="0" smtClean="0"/>
          </a:p>
          <a:p>
            <a:pPr lvl="1"/>
            <a:r>
              <a:rPr lang="en-US" dirty="0" smtClean="0"/>
              <a:t>Same as before, use DGS reduction</a:t>
            </a:r>
          </a:p>
          <a:p>
            <a:pPr lvl="1"/>
            <a:r>
              <a:rPr lang="en-US" dirty="0" smtClean="0"/>
              <a:t>No proton charge normalization</a:t>
            </a:r>
          </a:p>
          <a:p>
            <a:pPr lvl="1"/>
            <a:r>
              <a:rPr lang="en-US" dirty="0" smtClean="0"/>
              <a:t>See if keeping events yield smaller files</a:t>
            </a:r>
          </a:p>
          <a:p>
            <a:pPr lvl="1"/>
            <a:r>
              <a:rPr lang="en-US" dirty="0" smtClean="0"/>
              <a:t>Calculate normalization for each </a:t>
            </a:r>
            <a:r>
              <a:rPr lang="en-US" dirty="0" smtClean="0"/>
              <a:t>run</a:t>
            </a:r>
          </a:p>
          <a:p>
            <a:pPr lvl="1"/>
            <a:r>
              <a:rPr lang="en-US" dirty="0" smtClean="0"/>
              <a:t>Add </a:t>
            </a:r>
            <a:r>
              <a:rPr lang="en-US" dirty="0" smtClean="0"/>
              <a:t>together binned data, binned normalization, then divide</a:t>
            </a:r>
          </a:p>
          <a:p>
            <a:r>
              <a:rPr lang="en-US" dirty="0" smtClean="0"/>
              <a:t>This algorithm is experimental – please provide feedback</a:t>
            </a:r>
          </a:p>
          <a:p>
            <a:r>
              <a:rPr lang="en-US" dirty="0" smtClean="0"/>
              <a:t>Allows for correct accounting of multiple runs, with different proton charge, different geometry, and, with very little work could account for different incident energies (multiply with absolute vanadium factor)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6200"/>
            <a:ext cx="2964701" cy="2850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660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</a:t>
            </a:r>
            <a:r>
              <a:rPr lang="en-US" dirty="0" err="1" smtClean="0"/>
              <a:t>Mantid</a:t>
            </a:r>
            <a:r>
              <a:rPr lang="en-US" dirty="0" smtClean="0"/>
              <a:t> plans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Integration methods for “normalized data”</a:t>
            </a:r>
          </a:p>
          <a:p>
            <a:r>
              <a:rPr lang="en-US" dirty="0" smtClean="0"/>
              <a:t>Implement indirect geometry normalization</a:t>
            </a:r>
          </a:p>
          <a:p>
            <a:r>
              <a:rPr lang="en-US" dirty="0" smtClean="0"/>
              <a:t>Implement inelastic powder normalization</a:t>
            </a:r>
          </a:p>
          <a:p>
            <a:r>
              <a:rPr lang="en-US" dirty="0" smtClean="0"/>
              <a:t>Implement non axis-aligned bins</a:t>
            </a:r>
          </a:p>
          <a:p>
            <a:r>
              <a:rPr lang="en-US" dirty="0" err="1" smtClean="0"/>
              <a:t>Symmetrization</a:t>
            </a:r>
            <a:endParaRPr lang="en-US" dirty="0" smtClean="0"/>
          </a:p>
          <a:p>
            <a:r>
              <a:rPr lang="en-US" dirty="0" smtClean="0"/>
              <a:t>Data processing for reactor based instruments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03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the </a:t>
            </a:r>
            <a:r>
              <a:rPr lang="en-US" dirty="0" err="1" smtClean="0"/>
              <a:t>errorbar</a:t>
            </a:r>
            <a:r>
              <a:rPr lang="en-US" dirty="0" smtClean="0"/>
              <a:t> for 0?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990600"/>
            <a:ext cx="8642640" cy="4848517"/>
          </a:xfrm>
        </p:spPr>
        <p:txBody>
          <a:bodyPr/>
          <a:lstStyle/>
          <a:p>
            <a:r>
              <a:rPr lang="en-US" dirty="0" smtClean="0"/>
              <a:t>The question depends on </a:t>
            </a:r>
            <a:r>
              <a:rPr lang="en-US" b="1" i="1" u="sng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</a:t>
            </a:r>
            <a:r>
              <a:rPr lang="en-US" dirty="0" smtClean="0"/>
              <a:t> we measured that 0</a:t>
            </a:r>
          </a:p>
          <a:p>
            <a:r>
              <a:rPr lang="en-US" dirty="0" smtClean="0"/>
              <a:t>For raw data the </a:t>
            </a:r>
            <a:r>
              <a:rPr lang="en-US" dirty="0" err="1" smtClean="0"/>
              <a:t>errorbar</a:t>
            </a:r>
            <a:r>
              <a:rPr lang="en-US" dirty="0" smtClean="0"/>
              <a:t> is 0</a:t>
            </a:r>
          </a:p>
          <a:p>
            <a:r>
              <a:rPr lang="en-US" dirty="0" smtClean="0"/>
              <a:t>For normalized data the </a:t>
            </a:r>
            <a:r>
              <a:rPr lang="en-US" dirty="0" err="1" smtClean="0"/>
              <a:t>erorbar</a:t>
            </a:r>
            <a:r>
              <a:rPr lang="en-US" dirty="0" smtClean="0"/>
              <a:t> is 1/normalization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884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2910" y="177800"/>
            <a:ext cx="8636290" cy="487954"/>
          </a:xfrm>
        </p:spPr>
        <p:txBody>
          <a:bodyPr/>
          <a:lstStyle/>
          <a:p>
            <a:r>
              <a:rPr lang="en-US" dirty="0" smtClean="0"/>
              <a:t>REMEMBER!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914400"/>
            <a:ext cx="8642640" cy="5077117"/>
          </a:xfrm>
        </p:spPr>
        <p:txBody>
          <a:bodyPr/>
          <a:lstStyle/>
          <a:p>
            <a:r>
              <a:rPr lang="en-US" dirty="0" smtClean="0"/>
              <a:t>Don’t treat normalized data as if </a:t>
            </a:r>
            <a:r>
              <a:rPr lang="en-US" dirty="0" err="1" smtClean="0"/>
              <a:t>unnormalized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Add data together, add normalizations together, and then divide.</a:t>
            </a:r>
          </a:p>
          <a:p>
            <a:pPr lvl="1"/>
            <a:r>
              <a:rPr lang="en-US" dirty="0" smtClean="0"/>
              <a:t>If you need different binning, go back to the original data.</a:t>
            </a:r>
          </a:p>
          <a:p>
            <a:r>
              <a:rPr lang="en-US" dirty="0" smtClean="0"/>
              <a:t>Instrument scientists: be aware of how the measurement is performed.</a:t>
            </a:r>
          </a:p>
          <a:p>
            <a:pPr lvl="1"/>
            <a:r>
              <a:rPr lang="en-US" dirty="0" smtClean="0"/>
              <a:t>Explain the physics to the software scientists, not just give formulas to implement</a:t>
            </a:r>
          </a:p>
          <a:p>
            <a:r>
              <a:rPr lang="en-US" dirty="0" smtClean="0"/>
              <a:t>It is time to revisit many of the approximations and procedures for data 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352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762000"/>
            <a:ext cx="8642640" cy="5486400"/>
          </a:xfrm>
        </p:spPr>
        <p:txBody>
          <a:bodyPr/>
          <a:lstStyle/>
          <a:p>
            <a:r>
              <a:rPr lang="en-US" sz="2400" dirty="0" smtClean="0"/>
              <a:t>Martyn </a:t>
            </a:r>
            <a:r>
              <a:rPr lang="en-US" sz="2400" dirty="0" err="1" smtClean="0"/>
              <a:t>Gigg</a:t>
            </a:r>
            <a:r>
              <a:rPr lang="en-US" sz="2400" dirty="0" smtClean="0"/>
              <a:t>, Roman </a:t>
            </a:r>
            <a:r>
              <a:rPr lang="en-US" sz="2400" dirty="0" err="1" smtClean="0"/>
              <a:t>Tolchenov</a:t>
            </a:r>
            <a:r>
              <a:rPr lang="en-US" sz="2400" dirty="0" smtClean="0"/>
              <a:t> – </a:t>
            </a:r>
            <a:r>
              <a:rPr lang="en-US" sz="2400" dirty="0"/>
              <a:t>i</a:t>
            </a:r>
            <a:r>
              <a:rPr lang="en-US" sz="2400" dirty="0" smtClean="0"/>
              <a:t>mprove speed</a:t>
            </a:r>
            <a:endParaRPr lang="en-US" sz="2400" dirty="0"/>
          </a:p>
          <a:p>
            <a:r>
              <a:rPr lang="en-US" sz="2400" dirty="0" smtClean="0"/>
              <a:t>Michael Reuter, Owen Arnold – feedback on the design, nice pictures and movies</a:t>
            </a:r>
          </a:p>
          <a:p>
            <a:r>
              <a:rPr lang="en-US" sz="2400" dirty="0"/>
              <a:t>Vickie </a:t>
            </a:r>
            <a:r>
              <a:rPr lang="en-US" sz="2400" dirty="0" smtClean="0"/>
              <a:t>Lynch – help with the initial normalization</a:t>
            </a:r>
          </a:p>
          <a:p>
            <a:r>
              <a:rPr lang="en-US" sz="2400" dirty="0" smtClean="0"/>
              <a:t>Ross Whitfield – testing the new normalization on other datasets</a:t>
            </a:r>
          </a:p>
          <a:p>
            <a:r>
              <a:rPr lang="en-US" sz="2400" dirty="0" smtClean="0"/>
              <a:t>Diffraction </a:t>
            </a:r>
            <a:r>
              <a:rPr lang="en-US" sz="2400" dirty="0"/>
              <a:t>data provided by Tara </a:t>
            </a:r>
            <a:r>
              <a:rPr lang="en-US" sz="2400" dirty="0" err="1"/>
              <a:t>Michels</a:t>
            </a:r>
            <a:r>
              <a:rPr lang="en-US" sz="2400" dirty="0"/>
              <a:t>-Clark/ Christina Hoffmann </a:t>
            </a:r>
          </a:p>
          <a:p>
            <a:r>
              <a:rPr lang="en-US" sz="2400" dirty="0" smtClean="0"/>
              <a:t>ORNL and ISIS instrument scientists – feedback</a:t>
            </a:r>
          </a:p>
          <a:p>
            <a:r>
              <a:rPr lang="en-US" sz="2400" dirty="0" smtClean="0"/>
              <a:t>Other group members – feedback</a:t>
            </a:r>
            <a:endParaRPr lang="en-US" sz="2400" dirty="0"/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1600" dirty="0" smtClean="0"/>
              <a:t>Research </a:t>
            </a:r>
            <a:r>
              <a:rPr lang="en-US" sz="1600" dirty="0"/>
              <a:t>conducted at ORNL's </a:t>
            </a:r>
            <a:r>
              <a:rPr lang="en-US" sz="1600" dirty="0" smtClean="0"/>
              <a:t>Spallation </a:t>
            </a:r>
            <a:r>
              <a:rPr lang="en-US" sz="1600" dirty="0"/>
              <a:t>Neutron </a:t>
            </a:r>
            <a:r>
              <a:rPr lang="en-US" sz="1600" dirty="0" smtClean="0"/>
              <a:t>Source was </a:t>
            </a:r>
            <a:r>
              <a:rPr lang="en-US" sz="1600" dirty="0"/>
              <a:t>sponsored by the Scientific User Facilities Division, Office of Basic Energy Sciences, US Department of Energy.</a:t>
            </a:r>
          </a:p>
        </p:txBody>
      </p:sp>
    </p:spTree>
    <p:extLst>
      <p:ext uri="{BB962C8B-B14F-4D97-AF65-F5344CB8AC3E}">
        <p14:creationId xmlns:p14="http://schemas.microsoft.com/office/powerpoint/2010/main" val="4189115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>
          <a:xfrm>
            <a:off x="203200" y="177800"/>
            <a:ext cx="8636000" cy="484188"/>
          </a:xfrm>
        </p:spPr>
        <p:txBody>
          <a:bodyPr/>
          <a:lstStyle/>
          <a:p>
            <a:r>
              <a:rPr lang="en-US" altLang="en-US" smtClean="0">
                <a:ea typeface="ＭＳ Ｐゴシック" pitchFamily="34" charset="-128"/>
              </a:rPr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33363" y="838200"/>
            <a:ext cx="8642350" cy="4471988"/>
          </a:xfrm>
        </p:spPr>
        <p:txBody>
          <a:bodyPr/>
          <a:lstStyle/>
          <a:p>
            <a:r>
              <a:rPr lang="en-US" altLang="en-US" smtClean="0">
                <a:latin typeface="Arial" charset="0"/>
                <a:ea typeface="ＭＳ Ｐゴシック" pitchFamily="34" charset="-128"/>
                <a:cs typeface="Arial" charset="0"/>
              </a:rPr>
              <a:t>Diffuse elastic scattering</a:t>
            </a:r>
          </a:p>
          <a:p>
            <a:pPr lvl="1"/>
            <a:r>
              <a:rPr lang="en-US" altLang="en-US" smtClean="0">
                <a:latin typeface="Arial" charset="0"/>
                <a:ea typeface="ＭＳ Ｐゴシック" pitchFamily="34" charset="-128"/>
                <a:cs typeface="Arial" charset="0"/>
              </a:rPr>
              <a:t>Neutrons ideal to look at lighter ions</a:t>
            </a:r>
          </a:p>
          <a:p>
            <a:pPr lvl="1"/>
            <a:r>
              <a:rPr lang="en-US" altLang="en-US" smtClean="0">
                <a:latin typeface="Arial" charset="0"/>
                <a:ea typeface="ＭＳ Ｐゴシック" pitchFamily="34" charset="-128"/>
                <a:cs typeface="Arial" charset="0"/>
              </a:rPr>
              <a:t>Limited coverage – need to use multiple orientations</a:t>
            </a:r>
          </a:p>
          <a:p>
            <a:pPr lvl="1"/>
            <a:r>
              <a:rPr lang="en-US" altLang="en-US" smtClean="0">
                <a:latin typeface="Arial" charset="0"/>
                <a:ea typeface="ＭＳ Ｐゴシック" pitchFamily="34" charset="-128"/>
                <a:cs typeface="Arial" charset="0"/>
              </a:rPr>
              <a:t>BUT: no procedure to look at TOF diffuse scattering neutron diffraction data </a:t>
            </a:r>
          </a:p>
        </p:txBody>
      </p:sp>
      <p:pic>
        <p:nvPicPr>
          <p:cNvPr id="1434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5300" y="3455988"/>
            <a:ext cx="4411663" cy="2011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41325" y="5607050"/>
            <a:ext cx="4149725" cy="8413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n-US" sz="1800" dirty="0">
                <a:solidFill>
                  <a:prstClr val="black"/>
                </a:solidFill>
                <a:ea typeface="+mn-ea"/>
                <a:cs typeface="Arial" charset="0"/>
              </a:rPr>
              <a:t>Diffuse X-ray scattering from </a:t>
            </a:r>
            <a:r>
              <a:rPr lang="en-US" sz="1800" dirty="0">
                <a:solidFill>
                  <a:prstClr val="black"/>
                </a:solidFill>
                <a:latin typeface="Symbol" panose="05050102010706020507" pitchFamily="18" charset="2"/>
                <a:ea typeface="+mn-ea"/>
                <a:cs typeface="Arial" charset="0"/>
              </a:rPr>
              <a:t>b</a:t>
            </a:r>
            <a:r>
              <a:rPr lang="en-US" sz="1800" dirty="0">
                <a:solidFill>
                  <a:prstClr val="black"/>
                </a:solidFill>
                <a:ea typeface="+mn-ea"/>
                <a:cs typeface="Arial" charset="0"/>
              </a:rPr>
              <a:t>-NaLaF</a:t>
            </a:r>
            <a:r>
              <a:rPr lang="en-US" sz="1800" baseline="-25000" dirty="0">
                <a:solidFill>
                  <a:prstClr val="black"/>
                </a:solidFill>
                <a:ea typeface="+mn-ea"/>
                <a:cs typeface="Arial" charset="0"/>
              </a:rPr>
              <a:t>4</a:t>
            </a:r>
          </a:p>
          <a:p>
            <a:pPr>
              <a:lnSpc>
                <a:spcPct val="90000"/>
              </a:lnSpc>
              <a:defRPr/>
            </a:pPr>
            <a:r>
              <a:rPr lang="en-US" sz="1800" dirty="0">
                <a:solidFill>
                  <a:prstClr val="black"/>
                </a:solidFill>
                <a:ea typeface="+mn-ea"/>
                <a:cs typeface="Arial" charset="0"/>
              </a:rPr>
              <a:t>A. </a:t>
            </a:r>
            <a:r>
              <a:rPr lang="en-US" sz="1800" dirty="0" err="1">
                <a:solidFill>
                  <a:prstClr val="black"/>
                </a:solidFill>
                <a:ea typeface="+mn-ea"/>
                <a:cs typeface="Arial" charset="0"/>
              </a:rPr>
              <a:t>Aebischer</a:t>
            </a:r>
            <a:r>
              <a:rPr lang="en-US" sz="1800" dirty="0">
                <a:solidFill>
                  <a:prstClr val="black"/>
                </a:solidFill>
                <a:ea typeface="+mn-ea"/>
                <a:cs typeface="Arial" charset="0"/>
              </a:rPr>
              <a:t> </a:t>
            </a:r>
            <a:r>
              <a:rPr lang="en-US" sz="1800" i="1" dirty="0">
                <a:solidFill>
                  <a:prstClr val="black"/>
                </a:solidFill>
                <a:ea typeface="+mn-ea"/>
                <a:cs typeface="Arial" charset="0"/>
              </a:rPr>
              <a:t>et al.</a:t>
            </a:r>
            <a:r>
              <a:rPr lang="en-US" sz="1800" dirty="0">
                <a:solidFill>
                  <a:prstClr val="black"/>
                </a:solidFill>
                <a:ea typeface="+mn-ea"/>
                <a:cs typeface="Arial" charset="0"/>
              </a:rPr>
              <a:t>, </a:t>
            </a:r>
            <a:r>
              <a:rPr lang="de-DE" sz="1800" dirty="0">
                <a:solidFill>
                  <a:prstClr val="black"/>
                </a:solidFill>
                <a:ea typeface="+mn-ea"/>
                <a:cs typeface="Arial" charset="0"/>
              </a:rPr>
              <a:t>Angew. Chem. Int. Ed. </a:t>
            </a:r>
            <a:r>
              <a:rPr lang="de-DE" sz="1800" b="1" dirty="0">
                <a:solidFill>
                  <a:prstClr val="black"/>
                </a:solidFill>
                <a:ea typeface="+mn-ea"/>
                <a:cs typeface="Arial" charset="0"/>
              </a:rPr>
              <a:t>45</a:t>
            </a:r>
            <a:r>
              <a:rPr lang="de-DE" sz="1800" dirty="0">
                <a:solidFill>
                  <a:prstClr val="black"/>
                </a:solidFill>
                <a:ea typeface="+mn-ea"/>
                <a:cs typeface="Arial" charset="0"/>
              </a:rPr>
              <a:t>, 2802 –2806 (2006)</a:t>
            </a:r>
            <a:endParaRPr lang="en-US" sz="1800" dirty="0">
              <a:solidFill>
                <a:prstClr val="black"/>
              </a:solidFill>
              <a:ea typeface="+mn-ea"/>
              <a:cs typeface="Arial" charset="0"/>
            </a:endParaRPr>
          </a:p>
        </p:txBody>
      </p:sp>
      <p:pic>
        <p:nvPicPr>
          <p:cNvPr id="14342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363" y="3455988"/>
            <a:ext cx="3802062" cy="2003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6560" y="685800"/>
            <a:ext cx="8642640" cy="5153317"/>
          </a:xfrm>
        </p:spPr>
        <p:txBody>
          <a:bodyPr/>
          <a:lstStyle/>
          <a:p>
            <a:r>
              <a:rPr lang="en-US" dirty="0" smtClean="0"/>
              <a:t>Inelastic neutron scattering can be used to study magnetic scattering</a:t>
            </a:r>
          </a:p>
          <a:p>
            <a:r>
              <a:rPr lang="en-US" dirty="0" smtClean="0"/>
              <a:t>We want to look at large volumes in the reciprocal space, so we use multiple sample orientations</a:t>
            </a:r>
          </a:p>
          <a:p>
            <a:r>
              <a:rPr lang="en-US" dirty="0" smtClean="0"/>
              <a:t>Current data reduction processes are slow, and use a lot of memory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4390" y="3124200"/>
            <a:ext cx="4614648" cy="3188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3759" y="4330312"/>
            <a:ext cx="32406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 smtClean="0"/>
              <a:t>Magnetic scattering in YFeO</a:t>
            </a:r>
            <a:r>
              <a:rPr lang="en-US" sz="1800" baseline="-25000" dirty="0" smtClean="0"/>
              <a:t>3</a:t>
            </a:r>
            <a:r>
              <a:rPr lang="en-US" sz="1800" dirty="0" smtClean="0"/>
              <a:t> </a:t>
            </a:r>
          </a:p>
          <a:p>
            <a:r>
              <a:rPr lang="en-US" sz="1800" dirty="0" smtClean="0"/>
              <a:t>S. E. Hahn </a:t>
            </a:r>
            <a:r>
              <a:rPr lang="en-US" sz="1800" i="1" dirty="0" smtClean="0"/>
              <a:t>et al</a:t>
            </a:r>
            <a:r>
              <a:rPr lang="en-US" sz="1800" dirty="0"/>
              <a:t>., Phys. Rev. B 89 (</a:t>
            </a:r>
            <a:r>
              <a:rPr lang="en-US" sz="1800" dirty="0" smtClean="0"/>
              <a:t>2014) 014420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76822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96560" y="685800"/>
                <a:ext cx="8795040" cy="5153317"/>
              </a:xfrm>
            </p:spPr>
            <p:txBody>
              <a:bodyPr/>
              <a:lstStyle/>
              <a:p>
                <a:r>
                  <a:rPr lang="en-US" dirty="0" smtClean="0"/>
                  <a:t>Workspace (matrix workspace) – collection of data organized by spectra, containing either a histogram or a list of events</a:t>
                </a:r>
              </a:p>
              <a:p>
                <a:r>
                  <a:rPr lang="en-US" dirty="0" smtClean="0"/>
                  <a:t>MD Workspace (multi dimensional) – MD events or MD boxes (MD bins) have multiple coordinates </a:t>
                </a:r>
              </a:p>
              <a:p>
                <a:r>
                  <a:rPr lang="en-US" dirty="0" smtClean="0"/>
                  <a:t>NOTE: an MD event is not necessarily a neutron event</a:t>
                </a:r>
              </a:p>
              <a:p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/>
                      </a:rPr>
                      <m:t>𝑸</m:t>
                    </m:r>
                    <m:r>
                      <a:rPr lang="en-US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/>
                          </a:rPr>
                          <m:t>𝒌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/>
                          </a:rPr>
                          <m:t>𝒌</m:t>
                        </m:r>
                      </m:e>
                      <m:sub>
                        <m:r>
                          <a:rPr lang="en-US" b="0" i="1" smtClean="0">
                            <a:latin typeface="Cambria Math"/>
                          </a:rPr>
                          <m:t>𝑓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r>
                  <a:rPr lang="en-US" dirty="0" smtClean="0"/>
                  <a:t> z is along the beam, </a:t>
                </a:r>
              </a:p>
              <a:p>
                <a:pPr marL="0" indent="0">
                  <a:buNone/>
                </a:pPr>
                <a:r>
                  <a:rPr lang="en-US" dirty="0" smtClean="0"/>
                  <a:t>   y vertically up, </a:t>
                </a:r>
              </a:p>
              <a:p>
                <a:pPr marL="0" indent="0">
                  <a:buNone/>
                </a:pPr>
                <a:r>
                  <a:rPr lang="en-US" dirty="0" smtClean="0"/>
                  <a:t>   x in the horizontal plane</a:t>
                </a:r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6560" y="685800"/>
                <a:ext cx="8795040" cy="5153317"/>
              </a:xfrm>
              <a:blipFill rotWithShape="1">
                <a:blip r:embed="rId2"/>
                <a:stretch>
                  <a:fillRect l="-1178" t="-2012" b="-82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1006" y="3552568"/>
            <a:ext cx="2814442" cy="27391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2869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measure?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96560" y="762000"/>
                <a:ext cx="8642640" cy="5077117"/>
              </a:xfrm>
            </p:spPr>
            <p:txBody>
              <a:bodyPr/>
              <a:lstStyle/>
              <a:p>
                <a:r>
                  <a:rPr lang="en-US" dirty="0" smtClean="0"/>
                  <a:t>Neutron events – TOF and detector position (maybe wall clock time). Some store these as histograms</a:t>
                </a:r>
              </a:p>
              <a:p>
                <a:r>
                  <a:rPr lang="en-US" dirty="0" smtClean="0"/>
                  <a:t>What we want is the differential scattering cross section</a:t>
                </a:r>
              </a:p>
              <a:p>
                <a:pPr marL="346075" lvl="1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𝑑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𝜎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latin typeface="Cambria Math"/>
                              <a:ea typeface="Cambria Math"/>
                            </a:rPr>
                            <m:t>Ω</m:t>
                          </m:r>
                        </m:den>
                      </m:f>
                      <m:r>
                        <a:rPr lang="en-US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𝑁𝑢𝑚𝑏𝑒𝑟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</a:rPr>
                            <m:t>𝑜𝑓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</a:rPr>
                            <m:t>𝑠𝑐𝑎𝑡𝑡𝑒𝑟𝑒𝑑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</a:rPr>
                            <m:t>𝑛𝑒𝑢𝑡𝑟𝑜𝑛𝑠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𝐼𝑛𝑐𝑖𝑑𝑒𝑛𝑡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</a:rPr>
                            <m:t>𝑓𝑙𝑢𝑥</m:t>
                          </m:r>
                          <m:r>
                            <a:rPr lang="en-US" i="1">
                              <a:latin typeface="Cambria Math"/>
                            </a:rPr>
                            <m:t> ×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latin typeface="Cambria Math"/>
                              <a:ea typeface="Cambria Math"/>
                            </a:rPr>
                            <m:t>Ω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marL="346075" lvl="1" indent="0">
                  <a:lnSpc>
                    <a:spcPct val="150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/>
                                </a:rPr>
                                <m:t>𝑑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𝜎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latin typeface="Cambria Math"/>
                              <a:ea typeface="Cambria Math"/>
                            </a:rPr>
                            <m:t>Ω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/>
                              <a:ea typeface="Cambria Math"/>
                            </a:rPr>
                            <m:t>𝑑𝐸</m:t>
                          </m:r>
                        </m:den>
                      </m:f>
                      <m:r>
                        <a:rPr lang="en-US">
                          <a:latin typeface="Cambria Math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/>
                            </a:rPr>
                            <m:t>𝑁𝑢𝑚𝑏𝑒𝑟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</a:rPr>
                            <m:t>𝑜𝑓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</a:rPr>
                            <m:t>𝑠𝑐𝑎𝑡𝑡𝑒𝑟𝑒𝑑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</a:rPr>
                            <m:t>𝑛𝑒𝑢𝑡𝑟𝑜𝑛𝑠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</m:num>
                        <m:den>
                          <m:r>
                            <a:rPr lang="en-US" i="1">
                              <a:latin typeface="Cambria Math"/>
                            </a:rPr>
                            <m:t>𝐼𝑛𝑐𝑖𝑑𝑒𝑛𝑡</m:t>
                          </m:r>
                          <m:r>
                            <a:rPr lang="en-US" i="1">
                              <a:latin typeface="Cambria Math"/>
                            </a:rPr>
                            <m:t> </m:t>
                          </m:r>
                          <m:r>
                            <a:rPr lang="en-US" i="1">
                              <a:latin typeface="Cambria Math"/>
                            </a:rPr>
                            <m:t>𝑓𝑙𝑢𝑥</m:t>
                          </m:r>
                          <m:r>
                            <a:rPr lang="en-US" i="1">
                              <a:latin typeface="Cambria Math"/>
                            </a:rPr>
                            <m:t> ×</m:t>
                          </m:r>
                          <m:r>
                            <a:rPr lang="en-US" i="1">
                              <a:latin typeface="Cambria Math"/>
                              <a:ea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l-GR" i="1">
                              <a:latin typeface="Cambria Math"/>
                              <a:ea typeface="Cambria Math"/>
                            </a:rPr>
                            <m:t>Ω</m:t>
                          </m:r>
                          <m:r>
                            <a:rPr lang="en-US" i="1">
                              <a:latin typeface="Cambria Math"/>
                            </a:rPr>
                            <m:t>×</m:t>
                          </m:r>
                          <m:r>
                            <a:rPr lang="en-US" b="0" i="1" smtClean="0">
                              <a:latin typeface="Cambria Math"/>
                            </a:rPr>
                            <m:t>𝑑𝐸</m:t>
                          </m:r>
                        </m:den>
                      </m:f>
                    </m:oMath>
                  </m:oMathPara>
                </a14:m>
                <a:endParaRPr lang="en-US" dirty="0" smtClean="0"/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96560" y="762000"/>
                <a:ext cx="8642640" cy="5077117"/>
              </a:xfrm>
              <a:blipFill rotWithShape="1">
                <a:blip r:embed="rId2"/>
                <a:stretch>
                  <a:fillRect l="-1199" t="-2041" r="-23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23452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crystal diffraction data reduction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ConvertToMD</a:t>
            </a:r>
            <a:r>
              <a:rPr lang="en-US" dirty="0" smtClean="0"/>
              <a:t> – with Lorentz correction</a:t>
            </a:r>
          </a:p>
          <a:p>
            <a:r>
              <a:rPr lang="en-US" dirty="0" err="1" smtClean="0"/>
              <a:t>FindPeaksMD</a:t>
            </a:r>
            <a:endParaRPr lang="en-US" dirty="0" smtClean="0"/>
          </a:p>
          <a:p>
            <a:r>
              <a:rPr lang="en-US" dirty="0" err="1" smtClean="0"/>
              <a:t>FindUB</a:t>
            </a:r>
            <a:endParaRPr lang="en-US" dirty="0" smtClean="0"/>
          </a:p>
          <a:p>
            <a:r>
              <a:rPr lang="en-US" dirty="0" err="1" smtClean="0"/>
              <a:t>IndexPeaks</a:t>
            </a:r>
            <a:endParaRPr lang="en-US" dirty="0" smtClean="0"/>
          </a:p>
          <a:p>
            <a:r>
              <a:rPr lang="en-US" dirty="0" err="1" smtClean="0"/>
              <a:t>IntegratePeaksMD</a:t>
            </a:r>
            <a:endParaRPr lang="en-US" dirty="0" smtClean="0"/>
          </a:p>
          <a:p>
            <a:r>
              <a:rPr lang="en-US" dirty="0" err="1" smtClean="0"/>
              <a:t>SavePeaks</a:t>
            </a:r>
            <a:r>
              <a:rPr lang="en-US" dirty="0" smtClean="0"/>
              <a:t> – but doing </a:t>
            </a:r>
            <a:r>
              <a:rPr lang="en-US" dirty="0" err="1" smtClean="0"/>
              <a:t>Anvred</a:t>
            </a:r>
            <a:r>
              <a:rPr lang="en-US" dirty="0" smtClean="0"/>
              <a:t> and spectrum corrections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01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Lorentz/spectrum correction?</a:t>
            </a:r>
            <a:endParaRPr lang="en-US" dirty="0"/>
          </a:p>
        </p:txBody>
      </p:sp>
      <p:pic>
        <p:nvPicPr>
          <p:cNvPr id="21507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943" y="743854"/>
            <a:ext cx="3352800" cy="9942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0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457" y="1752600"/>
            <a:ext cx="4876800" cy="913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1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9269" y="4794292"/>
            <a:ext cx="2667001" cy="9506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12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8953" y="5087256"/>
            <a:ext cx="333375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13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2722563"/>
            <a:ext cx="3196595" cy="1011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14" name="Picture 10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8"/>
          <a:stretch/>
        </p:blipFill>
        <p:spPr bwMode="auto">
          <a:xfrm>
            <a:off x="4947406" y="2905458"/>
            <a:ext cx="2297290" cy="6454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1515" name="Picture 11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1457" y="3946716"/>
            <a:ext cx="4071937" cy="791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99596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werpoint-Template_HFIR-SNS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Powerpoint-Template_sns-computing">
  <a:themeElements>
    <a:clrScheme name="ORNL Corporate Color Palette FINAL">
      <a:dk1>
        <a:sysClr val="windowText" lastClr="000000"/>
      </a:dk1>
      <a:lt1>
        <a:sysClr val="window" lastClr="FFFFFF"/>
      </a:lt1>
      <a:dk2>
        <a:srgbClr val="18783D"/>
      </a:dk2>
      <a:lt2>
        <a:srgbClr val="FFFFFF"/>
      </a:lt2>
      <a:accent1>
        <a:srgbClr val="2A6EBB"/>
      </a:accent1>
      <a:accent2>
        <a:srgbClr val="69BE28"/>
      </a:accent2>
      <a:accent3>
        <a:srgbClr val="E37222"/>
      </a:accent3>
      <a:accent4>
        <a:srgbClr val="3CB6CE"/>
      </a:accent4>
      <a:accent5>
        <a:srgbClr val="983222"/>
      </a:accent5>
      <a:accent6>
        <a:srgbClr val="FECB00"/>
      </a:accent6>
      <a:hlink>
        <a:srgbClr val="2A6EBB"/>
      </a:hlink>
      <a:folHlink>
        <a:srgbClr val="207C47"/>
      </a:folHlink>
    </a:clrScheme>
    <a:fontScheme name="ORNL 2013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2"/>
        </a:solidFill>
        <a:ln>
          <a:solidFill>
            <a:schemeClr val="accent1"/>
          </a:solidFill>
        </a:ln>
        <a:effectLst/>
        <a:scene3d>
          <a:camera prst="orthographicFront">
            <a:rot lat="0" lon="0" rev="0"/>
          </a:camera>
          <a:lightRig rig="balanced" dir="t">
            <a:rot lat="0" lon="0" rev="0"/>
          </a:lightRig>
        </a:scene3d>
        <a:sp3d>
          <a:contourClr>
            <a:schemeClr val="lt1"/>
          </a:contourClr>
        </a:sp3d>
      </a:spPr>
      <a:bodyPr rot="0" spcFirstLastPara="0" vertOverflow="overflow" horzOverflow="overflow" vert="horz" wrap="square" lIns="45720" tIns="45720" rIns="4572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lnSpc>
            <a:spcPct val="90000"/>
          </a:lnSpc>
          <a:defRPr dirty="0" smtClean="0">
            <a:solidFill>
              <a:schemeClr val="tx1"/>
            </a:solidFill>
          </a:defRPr>
        </a:defPPr>
      </a:lstStyle>
      <a:style>
        <a:lnRef idx="0">
          <a:schemeClr val="accent1"/>
        </a:lnRef>
        <a:fillRef idx="3">
          <a:schemeClr val="accent1"/>
        </a:fillRef>
        <a:effectRef idx="3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 algn="ctr">
          <a:lnSpc>
            <a:spcPct val="90000"/>
          </a:lnSpc>
          <a:defRPr dirty="0" smtClean="0"/>
        </a:defPPr>
      </a:lst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5B17BC858B94FAA5409F11FF9B884" ma:contentTypeVersion="0" ma:contentTypeDescription="Create a new document." ma:contentTypeScope="" ma:versionID="ba30602e445ba7bd833ef2f532e4a594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0121974-2064-4D6F-AE80-55213F4336C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FF50F8B6-4A11-4B4C-906E-532188B822D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98F7A50-2969-4387-8ABB-A3555854BC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890</TotalTime>
  <Words>2093</Words>
  <Application>Microsoft Office PowerPoint</Application>
  <PresentationFormat>On-screen Show (4:3)</PresentationFormat>
  <Paragraphs>205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34</vt:i4>
      </vt:variant>
    </vt:vector>
  </HeadingPairs>
  <TitlesOfParts>
    <vt:vector size="36" baseType="lpstr">
      <vt:lpstr>Powerpoint-Template_HFIR-SNS</vt:lpstr>
      <vt:lpstr>Powerpoint-Template_sns-computing</vt:lpstr>
      <vt:lpstr>Data treatment and measurement statistics for time-of-flight neutron scattering experiments </vt:lpstr>
      <vt:lpstr>Outline</vt:lpstr>
      <vt:lpstr>Motivation</vt:lpstr>
      <vt:lpstr>Motivation</vt:lpstr>
      <vt:lpstr>Motivation</vt:lpstr>
      <vt:lpstr>Definitions</vt:lpstr>
      <vt:lpstr>What do we measure?</vt:lpstr>
      <vt:lpstr>Single crystal diffraction data reduction</vt:lpstr>
      <vt:lpstr>What is Lorentz/spectrum correction?</vt:lpstr>
      <vt:lpstr>Diffuse scattering – raw data</vt:lpstr>
      <vt:lpstr>Adding normalized data</vt:lpstr>
      <vt:lpstr>Lessons learned from TAS</vt:lpstr>
      <vt:lpstr>Neutron diffraction - the correct way</vt:lpstr>
      <vt:lpstr>Using incoherent scattering (vanadium)</vt:lpstr>
      <vt:lpstr>Example</vt:lpstr>
      <vt:lpstr>Lorentz and spectrum corrections (II)</vt:lpstr>
      <vt:lpstr>Procedure outline</vt:lpstr>
      <vt:lpstr>Memory and statistics problems</vt:lpstr>
      <vt:lpstr>Next generation diffraction normalization</vt:lpstr>
      <vt:lpstr>How to calculate intersections?</vt:lpstr>
      <vt:lpstr>How to integrate flux?</vt:lpstr>
      <vt:lpstr>Mantid implementation</vt:lpstr>
      <vt:lpstr>Mantid implementation</vt:lpstr>
      <vt:lpstr>Mantid implementation</vt:lpstr>
      <vt:lpstr>Single crystal inelastic data reduction</vt:lpstr>
      <vt:lpstr>Problems with the current software</vt:lpstr>
      <vt:lpstr>Next generation inelastic normalization</vt:lpstr>
      <vt:lpstr>Calculating intersections</vt:lpstr>
      <vt:lpstr>Use intersections for planning tools</vt:lpstr>
      <vt:lpstr>Mantid implementation</vt:lpstr>
      <vt:lpstr>Future Mantid plans</vt:lpstr>
      <vt:lpstr>What is the errorbar for 0?</vt:lpstr>
      <vt:lpstr>REMEMBER!</vt:lpstr>
      <vt:lpstr>Acknowledgements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Roy, Donna Jo</dc:creator>
  <cp:lastModifiedBy>Andrei Savici</cp:lastModifiedBy>
  <cp:revision>61</cp:revision>
  <dcterms:created xsi:type="dcterms:W3CDTF">2014-04-28T13:33:12Z</dcterms:created>
  <dcterms:modified xsi:type="dcterms:W3CDTF">2014-12-12T15:22:51Z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0x0101003975B17BC858B94FAA5409F11FF9B884</vt:lpwstr>
  </property>
</Properties>
</file>

<file path=docProps/thumbnail.jpeg>
</file>